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386" r:id="rId2"/>
    <p:sldId id="411" r:id="rId3"/>
    <p:sldId id="436" r:id="rId4"/>
    <p:sldId id="437" r:id="rId5"/>
    <p:sldId id="418" r:id="rId6"/>
    <p:sldId id="419" r:id="rId7"/>
    <p:sldId id="420" r:id="rId8"/>
    <p:sldId id="445" r:id="rId9"/>
    <p:sldId id="447" r:id="rId10"/>
    <p:sldId id="440" r:id="rId11"/>
    <p:sldId id="441" r:id="rId12"/>
    <p:sldId id="421" r:id="rId13"/>
    <p:sldId id="423" r:id="rId14"/>
    <p:sldId id="425" r:id="rId15"/>
    <p:sldId id="427" r:id="rId16"/>
    <p:sldId id="428" r:id="rId17"/>
    <p:sldId id="442" r:id="rId18"/>
    <p:sldId id="452" r:id="rId19"/>
    <p:sldId id="438" r:id="rId20"/>
    <p:sldId id="443" r:id="rId21"/>
    <p:sldId id="433" r:id="rId22"/>
  </p:sldIdLst>
  <p:sldSz cx="9144000" cy="6858000" type="screen4x3"/>
  <p:notesSz cx="6858000" cy="92964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46914"/>
    <a:srgbClr val="045C1B"/>
    <a:srgbClr val="001642"/>
    <a:srgbClr val="FF00FF"/>
    <a:srgbClr val="0031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71" autoAdjust="0"/>
    <p:restoredTop sz="92829" autoAdjust="0"/>
  </p:normalViewPr>
  <p:slideViewPr>
    <p:cSldViewPr snapToGrid="0">
      <p:cViewPr varScale="1">
        <p:scale>
          <a:sx n="40" d="100"/>
          <a:sy n="40" d="100"/>
        </p:scale>
        <p:origin x="-1028" y="-64"/>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1764" y="-102"/>
      </p:cViewPr>
      <p:guideLst>
        <p:guide orient="horz" pos="2928"/>
        <p:guide pos="2161"/>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E6940E7-5D84-4200-9A19-0C72C8C64164}" type="datetimeFigureOut">
              <a:rPr lang="hu-HU"/>
              <a:pPr>
                <a:defRPr/>
              </a:pPr>
              <a:t>2014.09.26.</a:t>
            </a:fld>
            <a:endParaRPr lang="hu-HU"/>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DC19272-6483-4103-ACF4-A76FF9058739}"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4B2D1AA-69BA-46BE-86A7-279CDC090480}" type="datetimeFigureOut">
              <a:rPr lang="hu-HU"/>
              <a:pPr>
                <a:defRPr/>
              </a:pPr>
              <a:t>2014.09.26.</a:t>
            </a:fld>
            <a:endParaRPr lang="hu-HU"/>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hu-HU" noProof="0" dirty="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79CA2D3-D3A3-42BD-B7DE-CA3372DCE304}"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2000" kern="1200">
        <a:solidFill>
          <a:schemeClr val="tx1"/>
        </a:solidFill>
        <a:latin typeface="+mn-lt"/>
        <a:ea typeface="+mn-ea"/>
        <a:cs typeface="+mn-cs"/>
      </a:defRPr>
    </a:lvl1pPr>
    <a:lvl2pPr marL="457200" algn="l" rtl="0" fontAlgn="base">
      <a:spcBef>
        <a:spcPct val="30000"/>
      </a:spcBef>
      <a:spcAft>
        <a:spcPct val="0"/>
      </a:spcAft>
      <a:defRPr kern="1200">
        <a:solidFill>
          <a:schemeClr val="tx1"/>
        </a:solidFill>
        <a:latin typeface="+mn-lt"/>
        <a:ea typeface="+mn-ea"/>
        <a:cs typeface="+mn-cs"/>
      </a:defRPr>
    </a:lvl2pPr>
    <a:lvl3pPr marL="914400" algn="l" rtl="0" fontAlgn="base">
      <a:spcBef>
        <a:spcPct val="30000"/>
      </a:spcBef>
      <a:spcAft>
        <a:spcPct val="0"/>
      </a:spcAft>
      <a:defRPr kern="1200">
        <a:solidFill>
          <a:schemeClr val="tx1"/>
        </a:solidFill>
        <a:latin typeface="+mn-lt"/>
        <a:ea typeface="+mn-ea"/>
        <a:cs typeface="+mn-cs"/>
      </a:defRPr>
    </a:lvl3pPr>
    <a:lvl4pPr marL="1371600" algn="l" rtl="0" fontAlgn="base">
      <a:spcBef>
        <a:spcPct val="30000"/>
      </a:spcBef>
      <a:spcAft>
        <a:spcPct val="0"/>
      </a:spcAft>
      <a:defRPr kern="1200">
        <a:solidFill>
          <a:schemeClr val="tx1"/>
        </a:solidFill>
        <a:latin typeface="+mn-lt"/>
        <a:ea typeface="+mn-ea"/>
        <a:cs typeface="+mn-cs"/>
      </a:defRPr>
    </a:lvl4pPr>
    <a:lvl5pPr marL="1828800" algn="l" rtl="0" fontAlgn="base">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100" kern="1200" dirty="0" smtClean="0">
                <a:solidFill>
                  <a:schemeClr val="tx1"/>
                </a:solidFill>
                <a:latin typeface="+mn-lt"/>
                <a:ea typeface="+mn-ea"/>
                <a:cs typeface="+mn-cs"/>
              </a:rPr>
              <a:t>We will talk about an </a:t>
            </a:r>
            <a:r>
              <a:rPr lang="en-US" sz="1100" u="sng" kern="1200" dirty="0" smtClean="0">
                <a:solidFill>
                  <a:schemeClr val="tx1"/>
                </a:solidFill>
                <a:latin typeface="+mn-lt"/>
                <a:ea typeface="+mn-ea"/>
                <a:cs typeface="+mn-cs"/>
              </a:rPr>
              <a:t>interaction </a:t>
            </a:r>
            <a:r>
              <a:rPr lang="en-US" sz="1100" kern="1200" dirty="0" smtClean="0">
                <a:solidFill>
                  <a:schemeClr val="tx1"/>
                </a:solidFill>
                <a:latin typeface="+mn-lt"/>
                <a:ea typeface="+mn-ea"/>
                <a:cs typeface="+mn-cs"/>
              </a:rPr>
              <a:t>between definability theory and relativity</a:t>
            </a:r>
            <a:r>
              <a:rPr lang="en-US" sz="1100" kern="1200" baseline="0" dirty="0" smtClean="0">
                <a:solidFill>
                  <a:schemeClr val="tx1"/>
                </a:solidFill>
                <a:latin typeface="+mn-lt"/>
                <a:ea typeface="+mn-ea"/>
                <a:cs typeface="+mn-cs"/>
              </a:rPr>
              <a:t> theory.</a:t>
            </a:r>
          </a:p>
          <a:p>
            <a:r>
              <a:rPr lang="en-US" sz="1100" kern="1200" baseline="0" dirty="0" smtClean="0">
                <a:solidFill>
                  <a:schemeClr val="tx1"/>
                </a:solidFill>
                <a:latin typeface="+mn-lt"/>
                <a:ea typeface="+mn-ea"/>
                <a:cs typeface="+mn-cs"/>
              </a:rPr>
              <a:t>In our story there will be a world without time and space, hence without motion or change, and then time and space will </a:t>
            </a:r>
            <a:r>
              <a:rPr lang="en-US" sz="1100" u="sng" kern="1200" baseline="0" dirty="0" smtClean="0">
                <a:solidFill>
                  <a:schemeClr val="tx1"/>
                </a:solidFill>
                <a:latin typeface="+mn-lt"/>
                <a:ea typeface="+mn-ea"/>
                <a:cs typeface="+mn-cs"/>
              </a:rPr>
              <a:t>emerge</a:t>
            </a:r>
            <a:r>
              <a:rPr lang="en-US" sz="1100" kern="1200" baseline="0" dirty="0" smtClean="0">
                <a:solidFill>
                  <a:schemeClr val="tx1"/>
                </a:solidFill>
                <a:latin typeface="+mn-lt"/>
                <a:ea typeface="+mn-ea"/>
                <a:cs typeface="+mn-cs"/>
              </a:rPr>
              <a:t> as a result of a cognitive process. In other words, we will </a:t>
            </a:r>
            <a:r>
              <a:rPr lang="en-US" sz="1100" u="sng" kern="1200" baseline="0" dirty="0" smtClean="0">
                <a:solidFill>
                  <a:schemeClr val="tx1"/>
                </a:solidFill>
                <a:latin typeface="+mn-lt"/>
                <a:ea typeface="+mn-ea"/>
                <a:cs typeface="+mn-cs"/>
              </a:rPr>
              <a:t>define</a:t>
            </a:r>
            <a:r>
              <a:rPr lang="en-US" sz="1100" kern="1200" baseline="0" dirty="0" smtClean="0">
                <a:solidFill>
                  <a:schemeClr val="tx1"/>
                </a:solidFill>
                <a:latin typeface="+mn-lt"/>
                <a:ea typeface="+mn-ea"/>
                <a:cs typeface="+mn-cs"/>
              </a:rPr>
              <a:t> time and space (over timeless objects) as derived notions. ***</a:t>
            </a:r>
            <a:endParaRPr lang="en-US" sz="1100" kern="1200" dirty="0" smtClean="0">
              <a:solidFill>
                <a:schemeClr val="tx1"/>
              </a:solidFill>
              <a:latin typeface="+mn-lt"/>
              <a:ea typeface="+mn-ea"/>
              <a:cs typeface="+mn-cs"/>
            </a:endParaRPr>
          </a:p>
          <a:p>
            <a:endParaRPr lang="en-US" sz="1100" kern="1200" dirty="0" smtClean="0">
              <a:solidFill>
                <a:schemeClr val="tx1"/>
              </a:solidFill>
              <a:latin typeface="+mn-lt"/>
              <a:ea typeface="+mn-ea"/>
              <a:cs typeface="+mn-cs"/>
            </a:endParaRPr>
          </a:p>
          <a:p>
            <a:pPr>
              <a:spcBef>
                <a:spcPct val="0"/>
              </a:spcBef>
            </a:pPr>
            <a:endParaRPr lang="en-US" sz="1100"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CB1DF2-539E-4F44-806B-B7B23FCD5D90}" type="slidenum">
              <a:rPr lang="hu-HU"/>
              <a:pPr fontAlgn="base">
                <a:spcBef>
                  <a:spcPct val="0"/>
                </a:spcBef>
                <a:spcAft>
                  <a:spcPct val="0"/>
                </a:spcAft>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p:spPr>
      </p:sp>
      <p:sp>
        <p:nvSpPr>
          <p:cNvPr id="44035" name="Jegyzetek helye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2400" dirty="0" smtClean="0">
                <a:solidFill>
                  <a:schemeClr val="tx1"/>
                </a:solidFill>
              </a:rPr>
              <a:t>We present</a:t>
            </a:r>
            <a:r>
              <a:rPr lang="en-US" sz="2400" baseline="0" dirty="0" smtClean="0">
                <a:solidFill>
                  <a:schemeClr val="tx1"/>
                </a:solidFill>
              </a:rPr>
              <a:t> the theory by listing its axioms. Observers see photons move with the same speed in all directions. (Hence there is such a notion as </a:t>
            </a:r>
            <a:r>
              <a:rPr lang="en-US" sz="2400" u="sng" baseline="0" dirty="0" smtClean="0">
                <a:solidFill>
                  <a:schemeClr val="tx1"/>
                </a:solidFill>
              </a:rPr>
              <a:t>the speed of light</a:t>
            </a:r>
            <a:r>
              <a:rPr lang="en-US" sz="2400" baseline="0" dirty="0" smtClean="0">
                <a:solidFill>
                  <a:schemeClr val="tx1"/>
                </a:solidFill>
              </a:rPr>
              <a:t>.) All observers see the same events. The numbers are the usual.</a:t>
            </a:r>
            <a:endParaRPr lang="en-US" sz="2400"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2400" dirty="0" smtClean="0">
                <a:solidFill>
                  <a:schemeClr val="tx1"/>
                </a:solidFill>
              </a:rPr>
              <a:t>     We note that all the characteristic predictions of special relativity are provable from these four axioms.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2000" i="1" dirty="0" smtClean="0">
                <a:solidFill>
                  <a:schemeClr val="tx1"/>
                </a:solidFill>
              </a:rPr>
              <a:t>A second difference or tension between the two theories is that while in </a:t>
            </a:r>
            <a:r>
              <a:rPr lang="en-US" sz="2000" i="1" dirty="0" err="1" smtClean="0">
                <a:solidFill>
                  <a:schemeClr val="tx1"/>
                </a:solidFill>
              </a:rPr>
              <a:t>SpecRel</a:t>
            </a:r>
            <a:r>
              <a:rPr lang="en-US" sz="2000" i="1" dirty="0" smtClean="0">
                <a:solidFill>
                  <a:schemeClr val="tx1"/>
                </a:solidFill>
              </a:rPr>
              <a:t> we can speak about time, clocks, space-ships, speeds freely, in the other theory  </a:t>
            </a:r>
            <a:r>
              <a:rPr lang="en-US" sz="2000" i="1" dirty="0" err="1" smtClean="0">
                <a:solidFill>
                  <a:schemeClr val="tx1"/>
                </a:solidFill>
              </a:rPr>
              <a:t>SigTh</a:t>
            </a:r>
            <a:r>
              <a:rPr lang="en-US" sz="2000" i="1" baseline="0" dirty="0" smtClean="0">
                <a:solidFill>
                  <a:schemeClr val="tx1"/>
                </a:solidFill>
              </a:rPr>
              <a:t> time is not part of the basic vocabulary, therefore in </a:t>
            </a:r>
            <a:r>
              <a:rPr lang="en-US" sz="2000" i="1" baseline="0" dirty="0" err="1" smtClean="0">
                <a:solidFill>
                  <a:schemeClr val="tx1"/>
                </a:solidFill>
              </a:rPr>
              <a:t>SigTh</a:t>
            </a:r>
            <a:r>
              <a:rPr lang="en-US" sz="2000" i="1" baseline="0" dirty="0" smtClean="0">
                <a:solidFill>
                  <a:schemeClr val="tx1"/>
                </a:solidFill>
              </a:rPr>
              <a:t> we cannot talk about time, clocks at least not as basic concept. Despite of this, we claim that the two theories are </a:t>
            </a:r>
            <a:r>
              <a:rPr lang="en-US" sz="2000" i="1" baseline="0" dirty="0" err="1" smtClean="0">
                <a:solidFill>
                  <a:schemeClr val="tx1"/>
                </a:solidFill>
              </a:rPr>
              <a:t>definitionally</a:t>
            </a:r>
            <a:r>
              <a:rPr lang="en-US" sz="2000" i="1" baseline="0" dirty="0" smtClean="0">
                <a:solidFill>
                  <a:schemeClr val="tx1"/>
                </a:solidFill>
              </a:rPr>
              <a:t> equivalent. This tells us that we do not need time and temporal concepts as basic notions in building up relativity theory. </a:t>
            </a:r>
            <a:endParaRPr lang="en-US" sz="2000" i="1"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i="1" dirty="0" smtClean="0">
              <a:solidFill>
                <a:schemeClr val="tx1"/>
              </a:solidFill>
            </a:endParaRPr>
          </a:p>
        </p:txBody>
      </p:sp>
      <p:sp>
        <p:nvSpPr>
          <p:cNvPr id="4" name="Dia számának helye 3"/>
          <p:cNvSpPr>
            <a:spLocks noGrp="1"/>
          </p:cNvSpPr>
          <p:nvPr>
            <p:ph type="sldNum" sz="quarter" idx="5"/>
          </p:nvPr>
        </p:nvSpPr>
        <p:spPr/>
        <p:txBody>
          <a:bodyPr/>
          <a:lstStyle/>
          <a:p>
            <a:pPr>
              <a:defRPr/>
            </a:pPr>
            <a:fld id="{C8609FFD-5D94-4766-8524-E3611B2E43B6}" type="slidenum">
              <a:rPr lang="hu-HU" smtClean="0"/>
              <a:pPr>
                <a:defRPr/>
              </a:pPr>
              <a:t>10</a:t>
            </a:fld>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p:spPr>
      </p:sp>
      <p:sp>
        <p:nvSpPr>
          <p:cNvPr id="44035" name="Jegyzetek helye 2"/>
          <p:cNvSpPr>
            <a:spLocks noGrp="1"/>
          </p:cNvSpPr>
          <p:nvPr>
            <p:ph type="body" idx="1"/>
          </p:nvPr>
        </p:nvSpPr>
        <p:spPr bwMode="auto">
          <a:noFill/>
        </p:spPr>
        <p:txBody>
          <a:bodyPr wrap="square" numCol="1" anchor="t" anchorCtr="0" compatLnSpc="1">
            <a:prstTxWarp prst="textNoShape">
              <a:avLst/>
            </a:prstTxWarp>
            <a:normAutofit lnSpcReduction="1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2000" dirty="0" smtClean="0">
                <a:solidFill>
                  <a:schemeClr val="tx1"/>
                </a:solidFill>
              </a:rPr>
              <a:t>So far we have introduced two versions of relativity theory. Next we want to compare them. Our theorem will say that despite of appearances, these two theories are the same theory</a:t>
            </a:r>
            <a:r>
              <a:rPr lang="en-US" sz="2000" baseline="0" dirty="0" smtClean="0">
                <a:solidFill>
                  <a:schemeClr val="tx1"/>
                </a:solidFill>
              </a:rPr>
              <a:t>.  From the logical point of view, t</a:t>
            </a:r>
            <a:r>
              <a:rPr lang="en-US" sz="2000" dirty="0" smtClean="0">
                <a:solidFill>
                  <a:schemeClr val="tx1"/>
                </a:solidFill>
              </a:rPr>
              <a:t>hey are the same theory, just told</a:t>
            </a:r>
            <a:r>
              <a:rPr lang="en-US" sz="2000" baseline="0" dirty="0" smtClean="0">
                <a:solidFill>
                  <a:schemeClr val="tx1"/>
                </a:solidFill>
              </a:rPr>
              <a:t> in</a:t>
            </a:r>
            <a:r>
              <a:rPr lang="en-US" sz="2000" dirty="0" smtClean="0">
                <a:solidFill>
                  <a:schemeClr val="tx1"/>
                </a:solidFill>
              </a:rPr>
              <a:t> different words.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2000" i="1" dirty="0" smtClean="0">
                <a:solidFill>
                  <a:schemeClr val="tx1"/>
                </a:solidFill>
              </a:rPr>
              <a:t>We introduced</a:t>
            </a:r>
            <a:r>
              <a:rPr lang="en-US" sz="2000" i="1" baseline="0" dirty="0" smtClean="0">
                <a:solidFill>
                  <a:schemeClr val="tx1"/>
                </a:solidFill>
              </a:rPr>
              <a:t> the austere Signaling Theory in order to show that the whole of special relativity is FOL definable over this </a:t>
            </a:r>
            <a:r>
              <a:rPr lang="en-US" sz="2000" i="1" u="sng" baseline="0" dirty="0" smtClean="0">
                <a:solidFill>
                  <a:schemeClr val="tx1"/>
                </a:solidFill>
              </a:rPr>
              <a:t>economic fragment of relativity</a:t>
            </a:r>
            <a:r>
              <a:rPr lang="en-US" sz="2000" i="1" baseline="0" dirty="0" smtClean="0">
                <a:solidFill>
                  <a:schemeClr val="tx1"/>
                </a:solidFill>
              </a:rPr>
              <a:t>.  In other words, we wanted to show that you can build up relativity theory without mentioning time or space. This direction was started by Einstein when he teased the journalists by saying that time does not exist. </a:t>
            </a:r>
            <a:endParaRPr lang="en-US" i="1"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dirty="0" smtClean="0">
              <a:solidFill>
                <a:srgbClr val="0070C0"/>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dirty="0" smtClean="0">
              <a:solidFill>
                <a:srgbClr val="0070C0"/>
              </a:solidFill>
            </a:endParaRPr>
          </a:p>
        </p:txBody>
      </p:sp>
      <p:sp>
        <p:nvSpPr>
          <p:cNvPr id="4" name="Dia számának helye 3"/>
          <p:cNvSpPr>
            <a:spLocks noGrp="1"/>
          </p:cNvSpPr>
          <p:nvPr>
            <p:ph type="sldNum" sz="quarter" idx="5"/>
          </p:nvPr>
        </p:nvSpPr>
        <p:spPr/>
        <p:txBody>
          <a:bodyPr/>
          <a:lstStyle/>
          <a:p>
            <a:pPr>
              <a:defRPr/>
            </a:pPr>
            <a:fld id="{C8609FFD-5D94-4766-8524-E3611B2E43B6}" type="slidenum">
              <a:rPr lang="hu-HU" smtClean="0"/>
              <a:pPr>
                <a:defRPr/>
              </a:pPr>
              <a:t>11</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kép helye 1"/>
          <p:cNvSpPr>
            <a:spLocks noGrp="1" noRot="1" noChangeAspect="1" noTextEdit="1"/>
          </p:cNvSpPr>
          <p:nvPr>
            <p:ph type="sldImg"/>
          </p:nvPr>
        </p:nvSpPr>
        <p:spPr bwMode="auto">
          <a:noFill/>
          <a:ln>
            <a:solidFill>
              <a:srgbClr val="000000"/>
            </a:solidFill>
            <a:miter lim="800000"/>
            <a:headEnd/>
            <a:tailEnd/>
          </a:ln>
        </p:spPr>
      </p:sp>
      <p:sp>
        <p:nvSpPr>
          <p:cNvPr id="51203" name="Jegyzetek helye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r>
              <a:rPr lang="en-US" dirty="0" smtClean="0"/>
              <a:t>Space.  Our experimenter </a:t>
            </a:r>
            <a:r>
              <a:rPr lang="en-US" u="sng" dirty="0" smtClean="0"/>
              <a:t>has to make a convention </a:t>
            </a:r>
            <a:r>
              <a:rPr lang="en-US" u="sng" baseline="0" dirty="0" smtClean="0"/>
              <a:t> </a:t>
            </a:r>
            <a:r>
              <a:rPr lang="en-US" u="sng" dirty="0" smtClean="0"/>
              <a:t>about </a:t>
            </a:r>
            <a:r>
              <a:rPr lang="en-US" dirty="0" smtClean="0"/>
              <a:t>how he defines his space. The points of space will be the motionless experimenters (relative to him). ***</a:t>
            </a:r>
          </a:p>
          <a:p>
            <a:endParaRPr lang="en-US" dirty="0" smtClean="0"/>
          </a:p>
          <a:p>
            <a:endParaRPr lang="en-US" dirty="0" smtClean="0"/>
          </a:p>
          <a:p>
            <a:r>
              <a:rPr lang="en-US" i="1" dirty="0" smtClean="0"/>
              <a:t>Motionless experimenters cannot be defined in the intended world. In the intended model each experimenter is like the others: for each two experimenters</a:t>
            </a:r>
            <a:r>
              <a:rPr lang="en-US" i="1" baseline="0" dirty="0" smtClean="0"/>
              <a:t> there is an </a:t>
            </a:r>
            <a:r>
              <a:rPr lang="en-US" i="1" baseline="0" dirty="0" err="1" smtClean="0"/>
              <a:t>automorphism</a:t>
            </a:r>
            <a:r>
              <a:rPr lang="en-US" i="1" baseline="0" dirty="0" smtClean="0"/>
              <a:t> of the world taking one to the other. That is why the emerging </a:t>
            </a:r>
            <a:r>
              <a:rPr lang="en-US" i="1" baseline="0" dirty="0" err="1" smtClean="0"/>
              <a:t>spacetime</a:t>
            </a:r>
            <a:r>
              <a:rPr lang="en-US" i="1" baseline="0" dirty="0" smtClean="0"/>
              <a:t> will be relativity. As soon as the experimenters are willing to choose a knight or queen among them, they can have Newtonian </a:t>
            </a:r>
            <a:r>
              <a:rPr lang="en-US" i="1" baseline="0" dirty="0" err="1" smtClean="0"/>
              <a:t>spacetime</a:t>
            </a:r>
            <a:r>
              <a:rPr lang="en-US" i="1" baseline="0" dirty="0" smtClean="0"/>
              <a:t>.</a:t>
            </a:r>
            <a:endParaRPr lang="en-US" i="1" dirty="0" smtClean="0"/>
          </a:p>
          <a:p>
            <a:r>
              <a:rPr lang="en-US" i="1" dirty="0" smtClean="0"/>
              <a:t>Until</a:t>
            </a:r>
            <a:r>
              <a:rPr lang="en-US" i="1" baseline="0" dirty="0" smtClean="0"/>
              <a:t> then, w</a:t>
            </a:r>
            <a:r>
              <a:rPr lang="en-US" i="1" dirty="0" smtClean="0"/>
              <a:t>e will represent space as</a:t>
            </a:r>
            <a:r>
              <a:rPr lang="en-US" i="1" baseline="0" dirty="0" smtClean="0"/>
              <a:t> experimenters motionless relative to </a:t>
            </a:r>
            <a:r>
              <a:rPr lang="en-US" i="1" u="sng" baseline="0" dirty="0" smtClean="0"/>
              <a:t>me</a:t>
            </a:r>
            <a:r>
              <a:rPr lang="en-US" i="1" baseline="0" dirty="0" smtClean="0"/>
              <a:t>. </a:t>
            </a:r>
            <a:r>
              <a:rPr lang="en-US" i="1" dirty="0" smtClean="0"/>
              <a:t>Relative only!! Each experimenter will define his own space and time</a:t>
            </a:r>
            <a:r>
              <a:rPr lang="en-US" i="1" baseline="0" dirty="0" smtClean="0"/>
              <a:t> at first. </a:t>
            </a:r>
            <a:endParaRPr lang="en-US" i="1" dirty="0" smtClean="0"/>
          </a:p>
        </p:txBody>
      </p:sp>
      <p:sp>
        <p:nvSpPr>
          <p:cNvPr id="4" name="Dia számának helye 3"/>
          <p:cNvSpPr>
            <a:spLocks noGrp="1"/>
          </p:cNvSpPr>
          <p:nvPr>
            <p:ph type="sldNum" sz="quarter" idx="5"/>
          </p:nvPr>
        </p:nvSpPr>
        <p:spPr/>
        <p:txBody>
          <a:bodyPr/>
          <a:lstStyle/>
          <a:p>
            <a:pPr>
              <a:defRPr/>
            </a:pPr>
            <a:fld id="{A013EB4B-2682-4705-933C-31C094E250E5}" type="slidenum">
              <a:rPr lang="hu-HU" smtClean="0"/>
              <a:pPr>
                <a:defRPr/>
              </a:pPr>
              <a:t>12</a:t>
            </a:fld>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sz="2000" baseline="0" dirty="0" smtClean="0"/>
              <a:t>Whether two experimenters are motionless </a:t>
            </a:r>
            <a:r>
              <a:rPr lang="en-US" sz="2000" u="sng" baseline="0" dirty="0" smtClean="0"/>
              <a:t>relative to each other </a:t>
            </a:r>
            <a:r>
              <a:rPr lang="en-US" sz="2000" baseline="0" dirty="0" smtClean="0"/>
              <a:t>is definable in the intended model.</a:t>
            </a:r>
          </a:p>
          <a:p>
            <a:r>
              <a:rPr lang="en-US" sz="2000" dirty="0" smtClean="0"/>
              <a:t>This pattern together with the fact that  e  and  e’  never meet. </a:t>
            </a:r>
          </a:p>
          <a:p>
            <a:r>
              <a:rPr lang="en-US" sz="2000" baseline="0" dirty="0" smtClean="0"/>
              <a:t>Sending two signals at the same time and two experimenters meeting can be expressed as this:</a:t>
            </a:r>
          </a:p>
          <a:p>
            <a:r>
              <a:rPr lang="en-US" sz="2000" dirty="0" smtClean="0"/>
              <a:t>Thus two</a:t>
            </a:r>
            <a:r>
              <a:rPr lang="en-US" sz="2000" baseline="0" dirty="0" smtClean="0"/>
              <a:t> signals meeting, experimenters meeting, one signal continuation of the other are expressible with existential definitions.</a:t>
            </a:r>
          </a:p>
          <a:p>
            <a:r>
              <a:rPr lang="en-US" sz="2000" baseline="0" dirty="0" smtClean="0"/>
              <a:t>Light-signals showing this x-shaped pattern</a:t>
            </a:r>
          </a:p>
          <a:p>
            <a:r>
              <a:rPr lang="en-US" sz="2000" baseline="0" dirty="0" smtClean="0"/>
              <a:t>Proper light-triangle, only degenerated flat ones exist in special relativity</a:t>
            </a:r>
            <a:endParaRPr lang="en-US" sz="2000" dirty="0" smtClean="0"/>
          </a:p>
          <a:p>
            <a:r>
              <a:rPr lang="en-US" sz="2000" dirty="0" smtClean="0"/>
              <a:t>   Almighty can decide this but mere mortals like experimenters cannot because they have to “wait infinitely long” before knowing the result. </a:t>
            </a:r>
            <a:r>
              <a:rPr lang="en-US" sz="2000" baseline="0" dirty="0" smtClean="0"/>
              <a:t>***</a:t>
            </a:r>
          </a:p>
          <a:p>
            <a:endParaRPr lang="en-US" baseline="0" dirty="0" smtClean="0"/>
          </a:p>
          <a:p>
            <a:endParaRPr lang="en-US" dirty="0" smtClean="0"/>
          </a:p>
        </p:txBody>
      </p:sp>
      <p:sp>
        <p:nvSpPr>
          <p:cNvPr id="4" name="Dia számának helye 3"/>
          <p:cNvSpPr>
            <a:spLocks noGrp="1"/>
          </p:cNvSpPr>
          <p:nvPr>
            <p:ph type="sldNum" sz="quarter" idx="5"/>
          </p:nvPr>
        </p:nvSpPr>
        <p:spPr/>
        <p:txBody>
          <a:bodyPr/>
          <a:lstStyle/>
          <a:p>
            <a:pPr>
              <a:defRPr/>
            </a:pPr>
            <a:fld id="{402FD134-B850-427F-A651-09C2C38A7413}" type="slidenum">
              <a:rPr lang="hu-HU" smtClean="0"/>
              <a:pPr>
                <a:defRPr/>
              </a:pPr>
              <a:t>13</a:t>
            </a:fld>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iakép helye 1"/>
          <p:cNvSpPr>
            <a:spLocks noGrp="1" noRot="1" noChangeAspect="1" noTextEdit="1"/>
          </p:cNvSpPr>
          <p:nvPr>
            <p:ph type="sldImg"/>
          </p:nvPr>
        </p:nvSpPr>
        <p:spPr bwMode="auto">
          <a:noFill/>
          <a:ln>
            <a:solidFill>
              <a:srgbClr val="000000"/>
            </a:solidFill>
            <a:miter lim="800000"/>
            <a:headEnd/>
            <a:tailEnd/>
          </a:ln>
        </p:spPr>
      </p:sp>
      <p:sp>
        <p:nvSpPr>
          <p:cNvPr id="55299" name="Jegyzetek helye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dirty="0" smtClean="0"/>
              <a:t>The good news is that we do not have to wait for an </a:t>
            </a:r>
            <a:r>
              <a:rPr lang="en-US" dirty="0" err="1" smtClean="0"/>
              <a:t>intinity</a:t>
            </a:r>
            <a:r>
              <a:rPr lang="en-US" baseline="0" dirty="0" smtClean="0"/>
              <a:t> of</a:t>
            </a:r>
            <a:r>
              <a:rPr lang="en-US" dirty="0" smtClean="0"/>
              <a:t> time. We can invoke  </a:t>
            </a:r>
            <a:r>
              <a:rPr lang="en-US" dirty="0" err="1" smtClean="0"/>
              <a:t>Desargue’s</a:t>
            </a:r>
            <a:r>
              <a:rPr lang="en-US" dirty="0" smtClean="0"/>
              <a:t> theorem</a:t>
            </a:r>
            <a:r>
              <a:rPr lang="en-US" baseline="0" dirty="0" smtClean="0"/>
              <a:t> from geometry and design an experiment in finite time. Three balls in three colors as shown in the figure.</a:t>
            </a:r>
            <a:endParaRPr lang="en-US" dirty="0" smtClean="0"/>
          </a:p>
          <a:p>
            <a:r>
              <a:rPr lang="en-US" dirty="0" smtClean="0"/>
              <a:t> First  e  checks whether the</a:t>
            </a:r>
            <a:r>
              <a:rPr lang="en-US" baseline="0" dirty="0" smtClean="0"/>
              <a:t> speeds of the three balls satisfy the pattern shown in the left part, and then  e’ checks for the same pattern but now on his lifeline. </a:t>
            </a:r>
            <a:r>
              <a:rPr lang="en-US" dirty="0" smtClean="0"/>
              <a:t>This is an existential definition for two experimenters being motionless </a:t>
            </a:r>
            <a:r>
              <a:rPr lang="en-US" dirty="0" err="1" smtClean="0"/>
              <a:t>wrt</a:t>
            </a:r>
            <a:r>
              <a:rPr lang="en-US" dirty="0" smtClean="0"/>
              <a:t> each other. </a:t>
            </a:r>
            <a:r>
              <a:rPr lang="en-US" dirty="0" err="1" smtClean="0"/>
              <a:t>Spacetime</a:t>
            </a:r>
            <a:r>
              <a:rPr lang="en-US" dirty="0" smtClean="0"/>
              <a:t> diagram animated on the left.</a:t>
            </a:r>
          </a:p>
          <a:p>
            <a:r>
              <a:rPr lang="en-US" dirty="0" smtClean="0"/>
              <a:t>      Existential formulas are experiment-friendly. ***</a:t>
            </a:r>
          </a:p>
        </p:txBody>
      </p:sp>
      <p:sp>
        <p:nvSpPr>
          <p:cNvPr id="4" name="Dia számának helye 3"/>
          <p:cNvSpPr>
            <a:spLocks noGrp="1"/>
          </p:cNvSpPr>
          <p:nvPr>
            <p:ph type="sldNum" sz="quarter" idx="5"/>
          </p:nvPr>
        </p:nvSpPr>
        <p:spPr/>
        <p:txBody>
          <a:bodyPr/>
          <a:lstStyle/>
          <a:p>
            <a:pPr>
              <a:defRPr/>
            </a:pPr>
            <a:fld id="{6A792CCE-9B0C-400C-A9D4-DC5B33BBADB6}" type="slidenum">
              <a:rPr lang="hu-HU" smtClean="0"/>
              <a:pPr>
                <a:defRPr/>
              </a:pPr>
              <a:t>14</a:t>
            </a:fld>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p:spPr>
      </p:sp>
      <p:sp>
        <p:nvSpPr>
          <p:cNvPr id="57347" name="Jegyzetek helye 2"/>
          <p:cNvSpPr>
            <a:spLocks noGrp="1"/>
          </p:cNvSpPr>
          <p:nvPr>
            <p:ph type="body" idx="1"/>
          </p:nvPr>
        </p:nvSpPr>
        <p:spPr bwMode="auto">
          <a:noFill/>
        </p:spPr>
        <p:txBody>
          <a:bodyPr wrap="square" numCol="1" anchor="t" anchorCtr="0" compatLnSpc="1">
            <a:prstTxWarp prst="textNoShape">
              <a:avLst/>
            </a:prstTxWarp>
          </a:bodyPr>
          <a:lstStyle/>
          <a:p>
            <a:r>
              <a:rPr lang="en-US" dirty="0" smtClean="0"/>
              <a:t>Time. The</a:t>
            </a:r>
            <a:r>
              <a:rPr lang="en-US" baseline="0" dirty="0" smtClean="0"/>
              <a:t> events on his lifeline. </a:t>
            </a:r>
            <a:r>
              <a:rPr lang="en-US" dirty="0" smtClean="0"/>
              <a:t>We will</a:t>
            </a:r>
            <a:r>
              <a:rPr lang="en-US" baseline="0" dirty="0" smtClean="0"/>
              <a:t> represent time as the s</a:t>
            </a:r>
            <a:r>
              <a:rPr lang="en-US" dirty="0" smtClean="0"/>
              <a:t>tructure of events happening with an experimenter,</a:t>
            </a:r>
            <a:r>
              <a:rPr lang="en-US" baseline="0" dirty="0" smtClean="0"/>
              <a:t> together with an equivalence relation of simultaneous events. *** </a:t>
            </a:r>
            <a:endParaRPr lang="en-US" dirty="0" smtClean="0"/>
          </a:p>
        </p:txBody>
      </p:sp>
      <p:sp>
        <p:nvSpPr>
          <p:cNvPr id="4" name="Dia számának helye 3"/>
          <p:cNvSpPr>
            <a:spLocks noGrp="1"/>
          </p:cNvSpPr>
          <p:nvPr>
            <p:ph type="sldNum" sz="quarter" idx="5"/>
          </p:nvPr>
        </p:nvSpPr>
        <p:spPr/>
        <p:txBody>
          <a:bodyPr/>
          <a:lstStyle/>
          <a:p>
            <a:pPr>
              <a:defRPr/>
            </a:pPr>
            <a:fld id="{6D2280A7-C87B-4F3A-A7D7-454F5338FC32}" type="slidenum">
              <a:rPr lang="hu-HU" smtClean="0"/>
              <a:pPr>
                <a:defRPr/>
              </a:pPr>
              <a:t>15</a:t>
            </a:fld>
            <a:endParaRPr lang="hu-H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iakép helye 1"/>
          <p:cNvSpPr>
            <a:spLocks noGrp="1" noRot="1" noChangeAspect="1" noTextEdit="1"/>
          </p:cNvSpPr>
          <p:nvPr>
            <p:ph type="sldImg"/>
          </p:nvPr>
        </p:nvSpPr>
        <p:spPr bwMode="auto">
          <a:noFill/>
          <a:ln>
            <a:solidFill>
              <a:srgbClr val="000000"/>
            </a:solidFill>
            <a:miter lim="800000"/>
            <a:headEnd/>
            <a:tailEnd/>
          </a:ln>
        </p:spPr>
      </p:sp>
      <p:sp>
        <p:nvSpPr>
          <p:cNvPr id="59395" name="Jegyzetek helye 2"/>
          <p:cNvSpPr>
            <a:spLocks noGrp="1"/>
          </p:cNvSpPr>
          <p:nvPr>
            <p:ph type="body" idx="1"/>
          </p:nvPr>
        </p:nvSpPr>
        <p:spPr bwMode="auto">
          <a:noFill/>
        </p:spPr>
        <p:txBody>
          <a:bodyPr wrap="square" numCol="1" anchor="t" anchorCtr="0" compatLnSpc="1">
            <a:prstTxWarp prst="textNoShape">
              <a:avLst/>
            </a:prstTxWarp>
          </a:bodyPr>
          <a:lstStyle/>
          <a:p>
            <a:r>
              <a:rPr lang="en-US" dirty="0" smtClean="0"/>
              <a:t>By now each experimenter has a kind of coordinate system. What will be the numbers with which all of them will </a:t>
            </a:r>
            <a:r>
              <a:rPr lang="en-US" dirty="0" err="1" smtClean="0"/>
              <a:t>coordinatize</a:t>
            </a:r>
            <a:r>
              <a:rPr lang="en-US" dirty="0" smtClean="0"/>
              <a:t>?</a:t>
            </a:r>
          </a:p>
        </p:txBody>
      </p:sp>
      <p:sp>
        <p:nvSpPr>
          <p:cNvPr id="4" name="Dia számának helye 3"/>
          <p:cNvSpPr>
            <a:spLocks noGrp="1"/>
          </p:cNvSpPr>
          <p:nvPr>
            <p:ph type="sldNum" sz="quarter" idx="5"/>
          </p:nvPr>
        </p:nvSpPr>
        <p:spPr/>
        <p:txBody>
          <a:bodyPr/>
          <a:lstStyle/>
          <a:p>
            <a:pPr>
              <a:defRPr/>
            </a:pPr>
            <a:fld id="{CBDE56D2-18C3-4204-93FC-DEDAADC6C883}" type="slidenum">
              <a:rPr lang="hu-HU" smtClean="0"/>
              <a:pPr>
                <a:defRPr/>
              </a:pPr>
              <a:t>16</a:t>
            </a:fld>
            <a:endParaRPr lang="hu-H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p:spPr>
      </p:sp>
      <p:sp>
        <p:nvSpPr>
          <p:cNvPr id="57347" name="Jegyzetek helye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dirty="0" smtClean="0"/>
              <a:t>We</a:t>
            </a:r>
            <a:r>
              <a:rPr lang="en-US" baseline="0" dirty="0" smtClean="0"/>
              <a:t> had to elaborate a </a:t>
            </a:r>
            <a:r>
              <a:rPr lang="en-US" u="sng" baseline="0" dirty="0" smtClean="0"/>
              <a:t>new branch </a:t>
            </a:r>
            <a:r>
              <a:rPr lang="en-US" baseline="0" dirty="0" smtClean="0"/>
              <a:t>of definability theory. Thus logic benefits from such applications. </a:t>
            </a:r>
          </a:p>
          <a:p>
            <a:r>
              <a:rPr lang="en-US" baseline="0" dirty="0" smtClean="0"/>
              <a:t>     The idea of defining </a:t>
            </a:r>
            <a:r>
              <a:rPr lang="en-US" u="sng" baseline="0" dirty="0" smtClean="0"/>
              <a:t>a new universe of numbers that the experimenters all can use </a:t>
            </a:r>
            <a:r>
              <a:rPr lang="en-US" baseline="0" dirty="0" smtClean="0"/>
              <a:t>is to abstract from all the “private” number-fields of the experimenters that they have on the events happening with them. These little fields are all isomorphic to each other, and the important thing is that there is a </a:t>
            </a:r>
            <a:r>
              <a:rPr lang="en-US" u="sng" baseline="0" dirty="0" smtClean="0"/>
              <a:t>uniform definable isomorphism </a:t>
            </a:r>
            <a:r>
              <a:rPr lang="en-US" baseline="0" dirty="0" smtClean="0"/>
              <a:t>between them. The “name” of this isomorphism is that makes it possible to create an abstract notion of real numbers, to convert the little fields into a linguistic entity (that can be introduced and also eliminated from the language). </a:t>
            </a:r>
          </a:p>
          <a:p>
            <a:r>
              <a:rPr lang="en-US" baseline="0" dirty="0" smtClean="0"/>
              <a:t>    These were the key ideas in exhibiting a definitional equivalence between Special Relativity and Signaling Theory. ***</a:t>
            </a:r>
          </a:p>
          <a:p>
            <a:endParaRPr lang="en-US" baseline="0" dirty="0" smtClean="0"/>
          </a:p>
          <a:p>
            <a:endParaRPr lang="en-US" baseline="0" dirty="0" smtClean="0"/>
          </a:p>
          <a:p>
            <a:endParaRPr lang="en-US" baseline="0" dirty="0" smtClean="0"/>
          </a:p>
          <a:p>
            <a:endParaRPr lang="en-US" baseline="0" dirty="0" smtClean="0"/>
          </a:p>
        </p:txBody>
      </p:sp>
      <p:sp>
        <p:nvSpPr>
          <p:cNvPr id="4" name="Dia számának helye 3"/>
          <p:cNvSpPr>
            <a:spLocks noGrp="1"/>
          </p:cNvSpPr>
          <p:nvPr>
            <p:ph type="sldNum" sz="quarter" idx="5"/>
          </p:nvPr>
        </p:nvSpPr>
        <p:spPr/>
        <p:txBody>
          <a:bodyPr/>
          <a:lstStyle/>
          <a:p>
            <a:pPr>
              <a:defRPr/>
            </a:pPr>
            <a:fld id="{6D2280A7-C87B-4F3A-A7D7-454F5338FC32}" type="slidenum">
              <a:rPr lang="hu-HU" smtClean="0"/>
              <a:pPr>
                <a:defRPr/>
              </a:pPr>
              <a:t>17</a:t>
            </a:fld>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p:spPr>
      </p:sp>
      <p:sp>
        <p:nvSpPr>
          <p:cNvPr id="57347" name="Jegyzetek helye 2"/>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Can we abstract a common time for the experimenters as we did with numbers? Or space? Each experimenter has his own space, and these spaces are all isomorphic to each other. However, there are </a:t>
            </a:r>
            <a:r>
              <a:rPr lang="en-US" u="sng" baseline="0" dirty="0" smtClean="0"/>
              <a:t>no definable </a:t>
            </a:r>
            <a:r>
              <a:rPr lang="en-US" u="sng" baseline="0" dirty="0" err="1" smtClean="0"/>
              <a:t>isomorphisms</a:t>
            </a:r>
            <a:r>
              <a:rPr lang="en-US" u="sng" baseline="0" dirty="0" smtClean="0"/>
              <a:t> </a:t>
            </a:r>
            <a:r>
              <a:rPr lang="en-US" baseline="0" dirty="0" smtClean="0"/>
              <a:t>between them! The same for the “private” times. Thus we cannot define TIME in special relativity, there is no such thing as time in special relativity. We have SPACETIME in special relativity. </a:t>
            </a:r>
            <a:r>
              <a:rPr lang="en-US" baseline="0" dirty="0" err="1" smtClean="0"/>
              <a:t>Spacetime</a:t>
            </a:r>
            <a:r>
              <a:rPr lang="en-US" baseline="0" dirty="0" smtClean="0"/>
              <a:t> as </a:t>
            </a:r>
            <a:r>
              <a:rPr lang="en-US" baseline="0" dirty="0" err="1" smtClean="0"/>
              <a:t>Minkowski</a:t>
            </a:r>
            <a:r>
              <a:rPr lang="en-US" baseline="0" dirty="0" smtClean="0"/>
              <a:t> geometry can be defined by using the new branch of definability theory. So we get yet another </a:t>
            </a:r>
            <a:r>
              <a:rPr lang="en-US" baseline="0" dirty="0" err="1" smtClean="0"/>
              <a:t>definitionally</a:t>
            </a:r>
            <a:r>
              <a:rPr lang="en-US" baseline="0" dirty="0" smtClean="0"/>
              <a:t> equivalent FOL theory to special relativity. Signaling Theory and </a:t>
            </a:r>
            <a:r>
              <a:rPr lang="en-US" baseline="0" dirty="0" err="1" smtClean="0"/>
              <a:t>Minkowskian</a:t>
            </a:r>
            <a:r>
              <a:rPr lang="en-US" baseline="0" dirty="0" smtClean="0"/>
              <a:t> Geometry are also </a:t>
            </a:r>
            <a:r>
              <a:rPr lang="en-US" baseline="0" dirty="0" err="1" smtClean="0"/>
              <a:t>definitionally</a:t>
            </a:r>
            <a:r>
              <a:rPr lang="en-US" baseline="0" dirty="0" smtClean="0"/>
              <a:t> equivalent theories. ***</a:t>
            </a:r>
          </a:p>
          <a:p>
            <a:endParaRPr lang="en-US" baseline="0" dirty="0" smtClean="0"/>
          </a:p>
          <a:p>
            <a:endParaRPr lang="en-US" baseline="0" dirty="0" smtClean="0"/>
          </a:p>
        </p:txBody>
      </p:sp>
      <p:sp>
        <p:nvSpPr>
          <p:cNvPr id="4" name="Dia számának helye 3"/>
          <p:cNvSpPr>
            <a:spLocks noGrp="1"/>
          </p:cNvSpPr>
          <p:nvPr>
            <p:ph type="sldNum" sz="quarter" idx="5"/>
          </p:nvPr>
        </p:nvSpPr>
        <p:spPr/>
        <p:txBody>
          <a:bodyPr/>
          <a:lstStyle/>
          <a:p>
            <a:pPr>
              <a:defRPr/>
            </a:pPr>
            <a:fld id="{6D2280A7-C87B-4F3A-A7D7-454F5338FC32}" type="slidenum">
              <a:rPr lang="hu-HU" smtClean="0"/>
              <a:pPr>
                <a:defRPr/>
              </a:pPr>
              <a:t>18</a:t>
            </a:fld>
            <a:endParaRPr lang="hu-H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kép helye 1"/>
          <p:cNvSpPr>
            <a:spLocks noGrp="1" noRot="1" noChangeAspect="1" noTextEdit="1"/>
          </p:cNvSpPr>
          <p:nvPr>
            <p:ph type="sldImg"/>
          </p:nvPr>
        </p:nvSpPr>
        <p:spPr bwMode="auto">
          <a:noFill/>
          <a:ln>
            <a:solidFill>
              <a:srgbClr val="000000"/>
            </a:solidFill>
            <a:miter lim="800000"/>
            <a:headEnd/>
            <a:tailEnd/>
          </a:ln>
        </p:spPr>
      </p:sp>
      <p:sp>
        <p:nvSpPr>
          <p:cNvPr id="51203" name="Jegyzetek helye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Dia számának helye 3"/>
          <p:cNvSpPr>
            <a:spLocks noGrp="1"/>
          </p:cNvSpPr>
          <p:nvPr>
            <p:ph type="sldNum" sz="quarter" idx="5"/>
          </p:nvPr>
        </p:nvSpPr>
        <p:spPr/>
        <p:txBody>
          <a:bodyPr/>
          <a:lstStyle/>
          <a:p>
            <a:pPr>
              <a:defRPr/>
            </a:pPr>
            <a:fld id="{A013EB4B-2682-4705-933C-31C094E250E5}" type="slidenum">
              <a:rPr lang="hu-HU" smtClean="0"/>
              <a:pPr>
                <a:defRPr/>
              </a:pPr>
              <a:t>19</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fontScale="47500" lnSpcReduction="20000"/>
          </a:bodyPr>
          <a:lstStyle/>
          <a:p>
            <a:r>
              <a:rPr lang="en-US" sz="2400" kern="1200" baseline="0" dirty="0" smtClean="0">
                <a:solidFill>
                  <a:schemeClr val="tx1"/>
                </a:solidFill>
                <a:latin typeface="+mn-lt"/>
                <a:ea typeface="+mn-ea"/>
                <a:cs typeface="+mn-cs"/>
              </a:rPr>
              <a:t>We work in the framework of </a:t>
            </a:r>
            <a:r>
              <a:rPr lang="en-US" sz="2400" u="sng" kern="1200" baseline="0" dirty="0" smtClean="0">
                <a:solidFill>
                  <a:schemeClr val="tx1"/>
                </a:solidFill>
                <a:latin typeface="+mn-lt"/>
                <a:ea typeface="+mn-ea"/>
                <a:cs typeface="+mn-cs"/>
              </a:rPr>
              <a:t>mathematical logic </a:t>
            </a:r>
            <a:r>
              <a:rPr lang="en-US" sz="2400" kern="1200" baseline="0" dirty="0" smtClean="0">
                <a:solidFill>
                  <a:schemeClr val="tx1"/>
                </a:solidFill>
                <a:latin typeface="+mn-lt"/>
                <a:ea typeface="+mn-ea"/>
                <a:cs typeface="+mn-cs"/>
              </a:rPr>
              <a:t>. We study a </a:t>
            </a:r>
            <a:r>
              <a:rPr lang="en-US" sz="2400" u="sng" kern="1200" baseline="0" dirty="0" smtClean="0">
                <a:solidFill>
                  <a:schemeClr val="tx1"/>
                </a:solidFill>
                <a:latin typeface="+mn-lt"/>
                <a:ea typeface="+mn-ea"/>
                <a:cs typeface="+mn-cs"/>
              </a:rPr>
              <a:t>pattern</a:t>
            </a:r>
            <a:r>
              <a:rPr lang="en-US" sz="2400" kern="1200" baseline="0" dirty="0" smtClean="0">
                <a:solidFill>
                  <a:schemeClr val="tx1"/>
                </a:solidFill>
                <a:latin typeface="+mn-lt"/>
                <a:ea typeface="+mn-ea"/>
                <a:cs typeface="+mn-cs"/>
              </a:rPr>
              <a:t> consisting of two theories of FOL and our </a:t>
            </a:r>
            <a:r>
              <a:rPr lang="en-US" sz="2400" u="sng" kern="1200" baseline="0" dirty="0" smtClean="0">
                <a:solidFill>
                  <a:schemeClr val="tx1"/>
                </a:solidFill>
                <a:latin typeface="+mn-lt"/>
                <a:ea typeface="+mn-ea"/>
                <a:cs typeface="+mn-cs"/>
              </a:rPr>
              <a:t>key</a:t>
            </a:r>
            <a:r>
              <a:rPr lang="en-US" sz="2400" kern="1200" baseline="0" dirty="0" smtClean="0">
                <a:solidFill>
                  <a:schemeClr val="tx1"/>
                </a:solidFill>
                <a:latin typeface="+mn-lt"/>
                <a:ea typeface="+mn-ea"/>
                <a:cs typeface="+mn-cs"/>
              </a:rPr>
              <a:t> ingredient will be an interpretation between them. One theory is rich, while the second one is poor, economical, has meager resources. The interpretation will show us how the rich theory </a:t>
            </a:r>
            <a:r>
              <a:rPr lang="en-US" sz="2400" u="sng" kern="1200" baseline="0" dirty="0" smtClean="0">
                <a:solidFill>
                  <a:schemeClr val="tx1"/>
                </a:solidFill>
                <a:latin typeface="+mn-lt"/>
                <a:ea typeface="+mn-ea"/>
                <a:cs typeface="+mn-cs"/>
              </a:rPr>
              <a:t>emerges</a:t>
            </a:r>
            <a:r>
              <a:rPr lang="en-US" sz="2400" kern="1200" baseline="0" dirty="0" smtClean="0">
                <a:solidFill>
                  <a:schemeClr val="tx1"/>
                </a:solidFill>
                <a:latin typeface="+mn-lt"/>
                <a:ea typeface="+mn-ea"/>
                <a:cs typeface="+mn-cs"/>
              </a:rPr>
              <a:t> from the poor one.</a:t>
            </a:r>
          </a:p>
          <a:p>
            <a:r>
              <a:rPr lang="en-US" sz="2400" kern="1200" baseline="0" dirty="0" smtClean="0">
                <a:solidFill>
                  <a:schemeClr val="tx1"/>
                </a:solidFill>
                <a:latin typeface="+mn-lt"/>
                <a:ea typeface="+mn-ea"/>
                <a:cs typeface="+mn-cs"/>
              </a:rPr>
              <a:t>     An interpretation is a </a:t>
            </a:r>
            <a:r>
              <a:rPr lang="en-US" sz="2400" u="sng" kern="1200" baseline="0" dirty="0" smtClean="0">
                <a:solidFill>
                  <a:schemeClr val="tx1"/>
                </a:solidFill>
                <a:latin typeface="+mn-lt"/>
                <a:ea typeface="+mn-ea"/>
                <a:cs typeface="+mn-cs"/>
              </a:rPr>
              <a:t>logical homomorphism</a:t>
            </a:r>
            <a:r>
              <a:rPr lang="en-US" sz="2400" kern="1200" baseline="0" dirty="0" smtClean="0">
                <a:solidFill>
                  <a:schemeClr val="tx1"/>
                </a:solidFill>
                <a:latin typeface="+mn-lt"/>
                <a:ea typeface="+mn-ea"/>
                <a:cs typeface="+mn-cs"/>
              </a:rPr>
              <a:t>, in other words a meaning preserving translation function from the rich language to the poor one. Technically, this means a bunch of </a:t>
            </a:r>
            <a:r>
              <a:rPr lang="en-US" sz="2400" u="sng" kern="1200" baseline="0" dirty="0" smtClean="0">
                <a:solidFill>
                  <a:schemeClr val="tx1"/>
                </a:solidFill>
                <a:latin typeface="+mn-lt"/>
                <a:ea typeface="+mn-ea"/>
                <a:cs typeface="+mn-cs"/>
              </a:rPr>
              <a:t>explicit definitions</a:t>
            </a:r>
            <a:r>
              <a:rPr lang="en-US" sz="2400" kern="1200" baseline="0" dirty="0" smtClean="0">
                <a:solidFill>
                  <a:schemeClr val="tx1"/>
                </a:solidFill>
                <a:latin typeface="+mn-lt"/>
                <a:ea typeface="+mn-ea"/>
                <a:cs typeface="+mn-cs"/>
              </a:rPr>
              <a:t>, one for each primitive notion of the rich language in terms of the poor one. Such an explicit definition can be considered to be an </a:t>
            </a:r>
            <a:r>
              <a:rPr lang="en-US" sz="2400" u="sng" kern="1200" baseline="0" dirty="0" smtClean="0">
                <a:solidFill>
                  <a:schemeClr val="tx1"/>
                </a:solidFill>
                <a:latin typeface="+mn-lt"/>
                <a:ea typeface="+mn-ea"/>
                <a:cs typeface="+mn-cs"/>
              </a:rPr>
              <a:t>experiment</a:t>
            </a:r>
            <a:r>
              <a:rPr lang="en-US" sz="2400" kern="1200" baseline="0" dirty="0" smtClean="0">
                <a:solidFill>
                  <a:schemeClr val="tx1"/>
                </a:solidFill>
                <a:latin typeface="+mn-lt"/>
                <a:ea typeface="+mn-ea"/>
                <a:cs typeface="+mn-cs"/>
              </a:rPr>
              <a:t> to be made in the poor world to establish whether a notion of the rich theory holds in a particular situation or not. This way we give experimental, </a:t>
            </a:r>
            <a:r>
              <a:rPr lang="en-US" sz="2400" u="sng" kern="1200" baseline="0" dirty="0" smtClean="0">
                <a:solidFill>
                  <a:schemeClr val="tx1"/>
                </a:solidFill>
                <a:latin typeface="+mn-lt"/>
                <a:ea typeface="+mn-ea"/>
                <a:cs typeface="+mn-cs"/>
              </a:rPr>
              <a:t>operational semantics</a:t>
            </a:r>
            <a:r>
              <a:rPr lang="en-US" sz="2400" kern="1200" baseline="0" dirty="0" smtClean="0">
                <a:solidFill>
                  <a:schemeClr val="tx1"/>
                </a:solidFill>
                <a:latin typeface="+mn-lt"/>
                <a:ea typeface="+mn-ea"/>
                <a:cs typeface="+mn-cs"/>
              </a:rPr>
              <a:t> for the rich theory.</a:t>
            </a:r>
          </a:p>
          <a:p>
            <a:r>
              <a:rPr lang="en-US" sz="2400" kern="1200" baseline="0" dirty="0" smtClean="0">
                <a:solidFill>
                  <a:schemeClr val="tx1"/>
                </a:solidFill>
                <a:latin typeface="+mn-lt"/>
                <a:ea typeface="+mn-ea"/>
                <a:cs typeface="+mn-cs"/>
              </a:rPr>
              <a:t>     In this talk we </a:t>
            </a:r>
            <a:r>
              <a:rPr lang="en-US" sz="2400" u="sng" kern="1200" baseline="0" dirty="0" smtClean="0">
                <a:solidFill>
                  <a:schemeClr val="tx1"/>
                </a:solidFill>
                <a:latin typeface="+mn-lt"/>
                <a:ea typeface="+mn-ea"/>
                <a:cs typeface="+mn-cs"/>
              </a:rPr>
              <a:t>illustrate</a:t>
            </a:r>
            <a:r>
              <a:rPr lang="en-US" sz="2400" kern="1200" baseline="0" dirty="0" smtClean="0">
                <a:solidFill>
                  <a:schemeClr val="tx1"/>
                </a:solidFill>
                <a:latin typeface="+mn-lt"/>
                <a:ea typeface="+mn-ea"/>
                <a:cs typeface="+mn-cs"/>
              </a:rPr>
              <a:t> our approach with </a:t>
            </a:r>
            <a:r>
              <a:rPr lang="en-US" sz="2400" u="sng" kern="1200" baseline="0" dirty="0" smtClean="0">
                <a:solidFill>
                  <a:schemeClr val="tx1"/>
                </a:solidFill>
                <a:latin typeface="+mn-lt"/>
                <a:ea typeface="+mn-ea"/>
                <a:cs typeface="+mn-cs"/>
              </a:rPr>
              <a:t>special relativity</a:t>
            </a:r>
            <a:r>
              <a:rPr lang="en-US" sz="2400" kern="1200" baseline="0" dirty="0" smtClean="0">
                <a:solidFill>
                  <a:schemeClr val="tx1"/>
                </a:solidFill>
                <a:latin typeface="+mn-lt"/>
                <a:ea typeface="+mn-ea"/>
                <a:cs typeface="+mn-cs"/>
              </a:rPr>
              <a:t>, but the same is being done for general relativity, too. In our case the poor theory will be a theory of </a:t>
            </a:r>
            <a:r>
              <a:rPr lang="en-US" sz="2400" u="sng" kern="1200" baseline="0" dirty="0" smtClean="0">
                <a:solidFill>
                  <a:schemeClr val="tx1"/>
                </a:solidFill>
                <a:latin typeface="+mn-lt"/>
                <a:ea typeface="+mn-ea"/>
                <a:cs typeface="+mn-cs"/>
              </a:rPr>
              <a:t>signals</a:t>
            </a:r>
            <a:r>
              <a:rPr lang="en-US" sz="2400" kern="1200" baseline="0" dirty="0" smtClean="0">
                <a:solidFill>
                  <a:schemeClr val="tx1"/>
                </a:solidFill>
                <a:latin typeface="+mn-lt"/>
                <a:ea typeface="+mn-ea"/>
                <a:cs typeface="+mn-cs"/>
              </a:rPr>
              <a:t> (or photons), while the rich theory will be a </a:t>
            </a:r>
            <a:r>
              <a:rPr lang="en-US" sz="2400" kern="1200" baseline="0" dirty="0" err="1" smtClean="0">
                <a:solidFill>
                  <a:schemeClr val="tx1"/>
                </a:solidFill>
                <a:latin typeface="+mn-lt"/>
                <a:ea typeface="+mn-ea"/>
                <a:cs typeface="+mn-cs"/>
              </a:rPr>
              <a:t>spacetime</a:t>
            </a:r>
            <a:r>
              <a:rPr lang="en-US" sz="2400" kern="1200" baseline="0" dirty="0" smtClean="0">
                <a:solidFill>
                  <a:schemeClr val="tx1"/>
                </a:solidFill>
                <a:latin typeface="+mn-lt"/>
                <a:ea typeface="+mn-ea"/>
                <a:cs typeface="+mn-cs"/>
              </a:rPr>
              <a:t> theory, </a:t>
            </a:r>
            <a:r>
              <a:rPr lang="en-US" sz="2400" u="sng" kern="1200" baseline="0" dirty="0" smtClean="0">
                <a:solidFill>
                  <a:schemeClr val="tx1"/>
                </a:solidFill>
                <a:latin typeface="+mn-lt"/>
                <a:ea typeface="+mn-ea"/>
                <a:cs typeface="+mn-cs"/>
              </a:rPr>
              <a:t>special relativity </a:t>
            </a:r>
            <a:r>
              <a:rPr lang="en-US" sz="2400" kern="1200" baseline="0" dirty="0" smtClean="0">
                <a:solidFill>
                  <a:schemeClr val="tx1"/>
                </a:solidFill>
                <a:latin typeface="+mn-lt"/>
                <a:ea typeface="+mn-ea"/>
                <a:cs typeface="+mn-cs"/>
              </a:rPr>
              <a:t>. The interpretation we are about to show you provides an operational semantics for special relativity . In the other direction, this interpretation shows us how a society living in the poor word with signaling as the only tool, can discover time and space as useful notions for survival. This society makes experiments, devises and discards concepts, sets up inductive hypotheses, revises its beliefs, and so on. In short: it conducts a cognitive process of knowledge acquisition.</a:t>
            </a:r>
          </a:p>
          <a:p>
            <a:r>
              <a:rPr lang="en-US" sz="2400" kern="1200" baseline="0" dirty="0" smtClean="0">
                <a:solidFill>
                  <a:schemeClr val="tx1"/>
                </a:solidFill>
                <a:latin typeface="+mn-lt"/>
                <a:ea typeface="+mn-ea"/>
                <a:cs typeface="+mn-cs"/>
              </a:rPr>
              <a:t>     Let’s get to work.  ***</a:t>
            </a:r>
          </a:p>
          <a:p>
            <a:endParaRPr lang="en-US" sz="2000" kern="1200" baseline="0" dirty="0" smtClean="0">
              <a:solidFill>
                <a:schemeClr val="tx1"/>
              </a:solidFill>
              <a:latin typeface="+mn-lt"/>
              <a:ea typeface="+mn-ea"/>
              <a:cs typeface="+mn-cs"/>
            </a:endParaRPr>
          </a:p>
          <a:p>
            <a:r>
              <a:rPr lang="en-US" sz="2000" i="1" kern="1200" baseline="0" dirty="0" smtClean="0">
                <a:solidFill>
                  <a:schemeClr val="tx1"/>
                </a:solidFill>
                <a:latin typeface="+mn-lt"/>
                <a:ea typeface="+mn-ea"/>
                <a:cs typeface="+mn-cs"/>
              </a:rPr>
              <a:t>Reduction and Emergence</a:t>
            </a:r>
          </a:p>
          <a:p>
            <a:r>
              <a:rPr lang="en-US" i="1" dirty="0" smtClean="0"/>
              <a:t>The important thing is that the two theories</a:t>
            </a:r>
            <a:r>
              <a:rPr lang="en-US" i="1" baseline="0" dirty="0" smtClean="0"/>
              <a:t> have different languages, different primitive concepts.</a:t>
            </a:r>
          </a:p>
          <a:p>
            <a:r>
              <a:rPr lang="en-US" i="1" baseline="0" dirty="0" smtClean="0"/>
              <a:t>Case study in the sense that we choose special relativity as an example only, the same has been done for general relativity, too.</a:t>
            </a:r>
            <a:endParaRPr lang="en-US" i="1" dirty="0" smtClean="0"/>
          </a:p>
          <a:p>
            <a:r>
              <a:rPr lang="en-US" i="1" dirty="0" smtClean="0"/>
              <a:t>Realization of the idea will be the interpretation, and not the theories themselves. The</a:t>
            </a:r>
            <a:r>
              <a:rPr lang="en-US" i="1" baseline="0" dirty="0" smtClean="0"/>
              <a:t> interpretation, that is a </a:t>
            </a:r>
            <a:r>
              <a:rPr lang="en-US" b="1" i="1" baseline="0" dirty="0" smtClean="0"/>
              <a:t>connection</a:t>
            </a:r>
            <a:r>
              <a:rPr lang="en-US" i="1" baseline="0" dirty="0" smtClean="0"/>
              <a:t>. It represents </a:t>
            </a:r>
            <a:r>
              <a:rPr lang="en-US" b="1" i="1" baseline="0" dirty="0" smtClean="0"/>
              <a:t>dynamics,</a:t>
            </a:r>
            <a:r>
              <a:rPr lang="en-US" i="1" baseline="0" dirty="0" smtClean="0"/>
              <a:t> of time and space arising via a cognitive process.</a:t>
            </a:r>
            <a:endParaRPr lang="en-US" i="1" dirty="0"/>
          </a:p>
        </p:txBody>
      </p:sp>
      <p:sp>
        <p:nvSpPr>
          <p:cNvPr id="4" name="Dia számának helye 3"/>
          <p:cNvSpPr>
            <a:spLocks noGrp="1"/>
          </p:cNvSpPr>
          <p:nvPr>
            <p:ph type="sldNum" sz="quarter" idx="10"/>
          </p:nvPr>
        </p:nvSpPr>
        <p:spPr/>
        <p:txBody>
          <a:bodyPr/>
          <a:lstStyle/>
          <a:p>
            <a:pPr>
              <a:defRPr/>
            </a:pPr>
            <a:fld id="{679CA2D3-D3A3-42BD-B7DE-CA3372DCE304}" type="slidenum">
              <a:rPr lang="hu-HU" smtClean="0"/>
              <a:pPr>
                <a:defRPr/>
              </a:pPr>
              <a:t>2</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kép helye 1"/>
          <p:cNvSpPr>
            <a:spLocks noGrp="1" noRot="1" noChangeAspect="1" noTextEdit="1"/>
          </p:cNvSpPr>
          <p:nvPr>
            <p:ph type="sldImg"/>
          </p:nvPr>
        </p:nvSpPr>
        <p:spPr bwMode="auto">
          <a:noFill/>
          <a:ln>
            <a:solidFill>
              <a:srgbClr val="000000"/>
            </a:solidFill>
            <a:miter lim="800000"/>
            <a:headEnd/>
            <a:tailEnd/>
          </a:ln>
        </p:spPr>
      </p:sp>
      <p:sp>
        <p:nvSpPr>
          <p:cNvPr id="57347" name="Jegyzetek helye 2"/>
          <p:cNvSpPr>
            <a:spLocks noGrp="1"/>
          </p:cNvSpPr>
          <p:nvPr>
            <p:ph type="body" idx="1"/>
          </p:nvPr>
        </p:nvSpPr>
        <p:spPr bwMode="auto">
          <a:noFill/>
        </p:spPr>
        <p:txBody>
          <a:bodyPr wrap="square" numCol="1" anchor="t" anchorCtr="0" compatLnSpc="1">
            <a:prstTxWarp prst="textNoShape">
              <a:avLst/>
            </a:prstTxWarp>
          </a:bodyPr>
          <a:lstStyle/>
          <a:p>
            <a:r>
              <a:rPr lang="en-US" baseline="0" dirty="0" smtClean="0"/>
              <a:t>The same works for arbitrary fields: finite axiom system for signaling theory.</a:t>
            </a:r>
          </a:p>
          <a:p>
            <a:r>
              <a:rPr lang="en-US" baseline="0" dirty="0" smtClean="0"/>
              <a:t>Undirected signals connect two experimenters, but we do not know who sent and who received, there is no order in the sending and receiving acts. They both sent and received them.</a:t>
            </a:r>
          </a:p>
          <a:p>
            <a:r>
              <a:rPr lang="en-US" baseline="0" dirty="0" smtClean="0"/>
              <a:t>These applications can contribute to the trend of pushing the limits of today’s notion of computation (beyond-Turing).***</a:t>
            </a:r>
            <a:endParaRPr lang="en-US" dirty="0" smtClean="0"/>
          </a:p>
        </p:txBody>
      </p:sp>
      <p:sp>
        <p:nvSpPr>
          <p:cNvPr id="4" name="Dia számának helye 3"/>
          <p:cNvSpPr>
            <a:spLocks noGrp="1"/>
          </p:cNvSpPr>
          <p:nvPr>
            <p:ph type="sldNum" sz="quarter" idx="5"/>
          </p:nvPr>
        </p:nvSpPr>
        <p:spPr/>
        <p:txBody>
          <a:bodyPr/>
          <a:lstStyle/>
          <a:p>
            <a:pPr>
              <a:defRPr/>
            </a:pPr>
            <a:fld id="{6D2280A7-C87B-4F3A-A7D7-454F5338FC32}" type="slidenum">
              <a:rPr lang="hu-HU" smtClean="0"/>
              <a:pPr>
                <a:defRPr/>
              </a:pPr>
              <a:t>20</a:t>
            </a:fld>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iakép helye 1"/>
          <p:cNvSpPr>
            <a:spLocks noGrp="1" noRot="1" noChangeAspect="1" noTextEdit="1"/>
          </p:cNvSpPr>
          <p:nvPr>
            <p:ph type="sldImg"/>
          </p:nvPr>
        </p:nvSpPr>
        <p:spPr bwMode="auto">
          <a:noFill/>
          <a:ln>
            <a:solidFill>
              <a:srgbClr val="000000"/>
            </a:solidFill>
            <a:miter lim="800000"/>
            <a:headEnd/>
            <a:tailEnd/>
          </a:ln>
        </p:spPr>
      </p:sp>
      <p:sp>
        <p:nvSpPr>
          <p:cNvPr id="64515" name="Jegyzetek helye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Dia számának helye 3"/>
          <p:cNvSpPr>
            <a:spLocks noGrp="1"/>
          </p:cNvSpPr>
          <p:nvPr>
            <p:ph type="sldNum" sz="quarter" idx="5"/>
          </p:nvPr>
        </p:nvSpPr>
        <p:spPr/>
        <p:txBody>
          <a:bodyPr/>
          <a:lstStyle/>
          <a:p>
            <a:pPr>
              <a:defRPr/>
            </a:pPr>
            <a:fld id="{0F0A537B-A73C-4DF9-8C6D-7BA50853BF77}" type="slidenum">
              <a:rPr lang="hu-HU" smtClean="0"/>
              <a:pPr>
                <a:defRPr/>
              </a:pPr>
              <a:t>21</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p:spPr>
      </p:sp>
      <p:sp>
        <p:nvSpPr>
          <p:cNvPr id="44035" name="Jegyzetek helye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2000" dirty="0" smtClean="0">
                <a:solidFill>
                  <a:schemeClr val="tx1"/>
                </a:solidFill>
              </a:rPr>
              <a:t>The timeless theory has a language where </a:t>
            </a:r>
            <a:r>
              <a:rPr lang="en-US" sz="2000" u="sng" dirty="0" smtClean="0">
                <a:solidFill>
                  <a:schemeClr val="tx1"/>
                </a:solidFill>
              </a:rPr>
              <a:t>we have two sorts of entities</a:t>
            </a:r>
            <a:r>
              <a:rPr lang="en-US" sz="2000" dirty="0" smtClean="0">
                <a:solidFill>
                  <a:schemeClr val="tx1"/>
                </a:solidFill>
              </a:rPr>
              <a:t>, experimenters (or</a:t>
            </a:r>
            <a:r>
              <a:rPr lang="en-US" sz="2000" baseline="0" dirty="0" smtClean="0">
                <a:solidFill>
                  <a:schemeClr val="tx1"/>
                </a:solidFill>
              </a:rPr>
              <a:t> </a:t>
            </a:r>
            <a:r>
              <a:rPr lang="en-US" sz="2000" baseline="0" dirty="0" err="1" smtClean="0">
                <a:solidFill>
                  <a:schemeClr val="tx1"/>
                </a:solidFill>
              </a:rPr>
              <a:t>obsevers</a:t>
            </a:r>
            <a:r>
              <a:rPr lang="en-US" sz="2000" baseline="0" dirty="0" smtClean="0">
                <a:solidFill>
                  <a:schemeClr val="tx1"/>
                </a:solidFill>
              </a:rPr>
              <a:t>) and signals (or photons), and we have </a:t>
            </a:r>
            <a:r>
              <a:rPr lang="en-US" sz="2000" u="sng" baseline="0" dirty="0" smtClean="0">
                <a:solidFill>
                  <a:schemeClr val="tx1"/>
                </a:solidFill>
              </a:rPr>
              <a:t>two binary relations</a:t>
            </a:r>
            <a:r>
              <a:rPr lang="en-US" sz="2000" baseline="0" dirty="0" smtClean="0">
                <a:solidFill>
                  <a:schemeClr val="tx1"/>
                </a:solidFill>
              </a:rPr>
              <a:t>: an experimenter can send out a signal and an experimenter can receive a signal. So this theory is based on two binary relations only, between experimenters and signals.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2000" baseline="0" dirty="0" smtClean="0">
                <a:solidFill>
                  <a:schemeClr val="tx1"/>
                </a:solidFill>
              </a:rPr>
              <a:t>     We took the idea from  a paper of James Ax.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i="1" dirty="0" smtClean="0">
              <a:solidFill>
                <a:schemeClr val="bg1">
                  <a:lumMod val="50000"/>
                </a:schemeClr>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dirty="0" smtClean="0">
              <a:solidFill>
                <a:srgbClr val="0070C0"/>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2000" dirty="0" smtClean="0">
              <a:solidFill>
                <a:srgbClr val="0070C0"/>
              </a:solidFill>
            </a:endParaRPr>
          </a:p>
          <a:p>
            <a:endParaRPr lang="en-US" dirty="0" smtClean="0"/>
          </a:p>
        </p:txBody>
      </p:sp>
      <p:sp>
        <p:nvSpPr>
          <p:cNvPr id="4" name="Dia számának helye 3"/>
          <p:cNvSpPr>
            <a:spLocks noGrp="1"/>
          </p:cNvSpPr>
          <p:nvPr>
            <p:ph type="sldNum" sz="quarter" idx="5"/>
          </p:nvPr>
        </p:nvSpPr>
        <p:spPr/>
        <p:txBody>
          <a:bodyPr/>
          <a:lstStyle/>
          <a:p>
            <a:pPr>
              <a:defRPr/>
            </a:pPr>
            <a:fld id="{C8609FFD-5D94-4766-8524-E3611B2E43B6}" type="slidenum">
              <a:rPr lang="hu-HU" smtClean="0"/>
              <a:pPr>
                <a:defRPr/>
              </a:pPr>
              <a:t>3</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p:spPr>
      </p:sp>
      <p:sp>
        <p:nvSpPr>
          <p:cNvPr id="44035" name="Jegyzetek helye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2000" dirty="0" smtClean="0">
                <a:solidFill>
                  <a:schemeClr val="tx1"/>
                </a:solidFill>
              </a:rPr>
              <a:t>That was the language. The axioms of Signaling</a:t>
            </a:r>
            <a:r>
              <a:rPr lang="en-US" sz="2000" baseline="0" dirty="0" smtClean="0">
                <a:solidFill>
                  <a:schemeClr val="tx1"/>
                </a:solidFill>
              </a:rPr>
              <a:t> Theory</a:t>
            </a:r>
            <a:r>
              <a:rPr lang="en-US" sz="2000" dirty="0" smtClean="0">
                <a:solidFill>
                  <a:schemeClr val="tx1"/>
                </a:solidFill>
              </a:rPr>
              <a:t> will be all the formulas valid in its intended model. The intended model</a:t>
            </a:r>
            <a:r>
              <a:rPr lang="en-US" sz="2000" baseline="0" dirty="0" smtClean="0">
                <a:solidFill>
                  <a:schemeClr val="tx1"/>
                </a:solidFill>
              </a:rPr>
              <a:t> is the following.</a:t>
            </a:r>
            <a:endParaRPr lang="en-US" sz="2000" dirty="0" smtClean="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2000" dirty="0" smtClean="0">
                <a:solidFill>
                  <a:schemeClr val="tx1"/>
                </a:solidFill>
              </a:rPr>
              <a:t>     We are in four-dimensional Euclidean space  R to the four, R  is the set of real numbers. Experimenters are represented as straight lines of slope less than 1, and signals are represented as finite segments of lines with slope 1.  </a:t>
            </a:r>
            <a:r>
              <a:rPr lang="en-US" sz="2000" u="sng" dirty="0" smtClean="0">
                <a:solidFill>
                  <a:schemeClr val="tx1"/>
                </a:solidFill>
              </a:rPr>
              <a:t>Vertical lines count as slope 0. </a:t>
            </a:r>
            <a:r>
              <a:rPr lang="en-US" sz="2000" dirty="0" smtClean="0">
                <a:solidFill>
                  <a:schemeClr val="tx1"/>
                </a:solidFill>
              </a:rPr>
              <a:t>An experimenter sends out a signal if the starting point of the signal lies on the line representing the experimenter, and an experimenter receives a signal if the end point of the signal lies on the line representing the experimenter.</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2000" dirty="0" smtClean="0">
                <a:solidFill>
                  <a:schemeClr val="tx1"/>
                </a:solidFill>
              </a:rPr>
              <a:t>     This is the intended model, and  the axioms of </a:t>
            </a:r>
            <a:r>
              <a:rPr lang="en-US" sz="2000" dirty="0" err="1" smtClean="0">
                <a:solidFill>
                  <a:schemeClr val="tx1"/>
                </a:solidFill>
              </a:rPr>
              <a:t>SigTh</a:t>
            </a:r>
            <a:r>
              <a:rPr lang="en-US" sz="2000" dirty="0" smtClean="0">
                <a:solidFill>
                  <a:schemeClr val="tx1"/>
                </a:solidFill>
              </a:rPr>
              <a:t> are</a:t>
            </a:r>
            <a:r>
              <a:rPr lang="en-US" sz="2000" baseline="0" dirty="0" smtClean="0">
                <a:solidFill>
                  <a:schemeClr val="tx1"/>
                </a:solidFill>
              </a:rPr>
              <a:t> </a:t>
            </a:r>
            <a:r>
              <a:rPr lang="en-US" sz="2000" dirty="0" smtClean="0">
                <a:solidFill>
                  <a:schemeClr val="tx1"/>
                </a:solidFill>
              </a:rPr>
              <a:t>the formulas valid in this model (in the FO</a:t>
            </a:r>
            <a:r>
              <a:rPr lang="en-US" sz="2000" baseline="0" dirty="0" smtClean="0">
                <a:solidFill>
                  <a:schemeClr val="tx1"/>
                </a:solidFill>
              </a:rPr>
              <a:t> </a:t>
            </a:r>
            <a:r>
              <a:rPr lang="en-US" sz="2000" dirty="0" smtClean="0">
                <a:solidFill>
                  <a:schemeClr val="tx1"/>
                </a:solidFill>
              </a:rPr>
              <a:t>language consisting of Sends and Receives).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2000" i="1" dirty="0" smtClean="0">
                <a:solidFill>
                  <a:schemeClr val="tx1"/>
                </a:solidFill>
              </a:rPr>
              <a:t>      In this model all the experimenters are alike,  all the signals are alike, in this respect it is similar to an incidence</a:t>
            </a:r>
            <a:r>
              <a:rPr lang="en-US" sz="2000" i="1" baseline="0" dirty="0" smtClean="0">
                <a:solidFill>
                  <a:schemeClr val="tx1"/>
                </a:solidFill>
              </a:rPr>
              <a:t> geometry, </a:t>
            </a:r>
            <a:r>
              <a:rPr lang="en-US" sz="2000" i="1" dirty="0" smtClean="0">
                <a:solidFill>
                  <a:schemeClr val="tx1"/>
                </a:solidFill>
              </a:rPr>
              <a:t>but there is no duality here between experimenters and signals</a:t>
            </a:r>
            <a:r>
              <a:rPr lang="en-US" sz="2000" i="1" baseline="0" dirty="0" smtClean="0">
                <a:solidFill>
                  <a:schemeClr val="tx1"/>
                </a:solidFill>
              </a:rPr>
              <a:t> as in geometry</a:t>
            </a:r>
            <a:r>
              <a:rPr lang="en-US" sz="2000" baseline="0" dirty="0" smtClean="0">
                <a:solidFill>
                  <a:schemeClr val="tx1"/>
                </a:solidFill>
              </a:rPr>
              <a:t>.</a:t>
            </a:r>
            <a:r>
              <a:rPr lang="en-US" sz="2000" dirty="0" smtClean="0">
                <a:solidFill>
                  <a:schemeClr val="tx1"/>
                </a:solidFill>
              </a:rPr>
              <a:t>***</a:t>
            </a:r>
            <a:endParaRPr lang="en-US" dirty="0" smtClean="0">
              <a:solidFill>
                <a:schemeClr val="tx1"/>
              </a:solidFill>
            </a:endParaRPr>
          </a:p>
        </p:txBody>
      </p:sp>
      <p:sp>
        <p:nvSpPr>
          <p:cNvPr id="4" name="Dia számának helye 3"/>
          <p:cNvSpPr>
            <a:spLocks noGrp="1"/>
          </p:cNvSpPr>
          <p:nvPr>
            <p:ph type="sldNum" sz="quarter" idx="5"/>
          </p:nvPr>
        </p:nvSpPr>
        <p:spPr/>
        <p:txBody>
          <a:bodyPr/>
          <a:lstStyle/>
          <a:p>
            <a:pPr>
              <a:defRPr/>
            </a:pPr>
            <a:fld id="{C8609FFD-5D94-4766-8524-E3611B2E43B6}" type="slidenum">
              <a:rPr lang="hu-HU" smtClean="0"/>
              <a:pPr>
                <a:defRPr/>
              </a:pPr>
              <a:t>4</a:t>
            </a:fld>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kép helye 1"/>
          <p:cNvSpPr>
            <a:spLocks noGrp="1" noRot="1" noChangeAspect="1" noTextEdit="1"/>
          </p:cNvSpPr>
          <p:nvPr>
            <p:ph type="sldImg"/>
          </p:nvPr>
        </p:nvSpPr>
        <p:spPr bwMode="auto">
          <a:noFill/>
          <a:ln>
            <a:solidFill>
              <a:srgbClr val="000000"/>
            </a:solidFill>
            <a:miter lim="800000"/>
            <a:headEnd/>
            <a:tailEnd/>
          </a:ln>
        </p:spPr>
      </p:sp>
      <p:sp>
        <p:nvSpPr>
          <p:cNvPr id="45059" name="Jegyzetek helye 2"/>
          <p:cNvSpPr>
            <a:spLocks noGrp="1"/>
          </p:cNvSpPr>
          <p:nvPr>
            <p:ph type="body" idx="1"/>
          </p:nvPr>
        </p:nvSpPr>
        <p:spPr bwMode="auto">
          <a:noFill/>
        </p:spPr>
        <p:txBody>
          <a:bodyPr wrap="square" numCol="1" anchor="t" anchorCtr="0" compatLnSpc="1">
            <a:prstTxWarp prst="textNoShape">
              <a:avLst/>
            </a:prstTxWarp>
          </a:bodyPr>
          <a:lstStyle/>
          <a:p>
            <a:r>
              <a:rPr lang="en-US" u="sng" dirty="0" smtClean="0"/>
              <a:t>A visual representation</a:t>
            </a:r>
            <a:r>
              <a:rPr lang="en-US" u="sng" baseline="0" dirty="0" smtClean="0"/>
              <a:t> of this intended model </a:t>
            </a:r>
            <a:r>
              <a:rPr lang="en-US" baseline="0" dirty="0" smtClean="0"/>
              <a:t>with experimenters and signals is shown in this picture. </a:t>
            </a:r>
          </a:p>
          <a:p>
            <a:r>
              <a:rPr lang="en-US" dirty="0" smtClean="0"/>
              <a:t>Experimenters are represented as straight lines because these straight lines represent motion in three-dimensional space. Similarly for signals. So we do have motion in our intended model, but</a:t>
            </a:r>
            <a:r>
              <a:rPr lang="en-US" baseline="0" dirty="0" smtClean="0"/>
              <a:t> experimenters can talk only about sending and receiving signals, nothing else. And in spite of this, eventually they will discover time and motion.</a:t>
            </a:r>
            <a:endParaRPr lang="en-US" dirty="0" smtClean="0"/>
          </a:p>
          <a:p>
            <a:r>
              <a:rPr lang="en-US" baseline="0" dirty="0" smtClean="0"/>
              <a:t>***</a:t>
            </a:r>
            <a:endParaRPr lang="en-US" dirty="0" smtClean="0"/>
          </a:p>
        </p:txBody>
      </p:sp>
      <p:sp>
        <p:nvSpPr>
          <p:cNvPr id="4" name="Dia számának helye 3"/>
          <p:cNvSpPr>
            <a:spLocks noGrp="1"/>
          </p:cNvSpPr>
          <p:nvPr>
            <p:ph type="sldNum" sz="quarter" idx="5"/>
          </p:nvPr>
        </p:nvSpPr>
        <p:spPr/>
        <p:txBody>
          <a:bodyPr/>
          <a:lstStyle/>
          <a:p>
            <a:pPr>
              <a:defRPr/>
            </a:pPr>
            <a:fld id="{6E01C83B-F205-4B4A-BE89-96BBD1D22E39}" type="slidenum">
              <a:rPr lang="hu-HU" smtClean="0"/>
              <a:pPr>
                <a:defRPr/>
              </a:pPr>
              <a:t>5</a:t>
            </a:fld>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kép helye 1"/>
          <p:cNvSpPr>
            <a:spLocks noGrp="1" noRot="1" noChangeAspect="1" noTextEdit="1"/>
          </p:cNvSpPr>
          <p:nvPr>
            <p:ph type="sldImg"/>
          </p:nvPr>
        </p:nvSpPr>
        <p:spPr bwMode="auto">
          <a:noFill/>
          <a:ln>
            <a:solidFill>
              <a:srgbClr val="000000"/>
            </a:solidFill>
            <a:miter lim="800000"/>
            <a:headEnd/>
            <a:tailEnd/>
          </a:ln>
        </p:spPr>
      </p:sp>
      <p:sp>
        <p:nvSpPr>
          <p:cNvPr id="46083" name="Jegyzetek helye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i="1" dirty="0" smtClean="0"/>
              <a:t>***</a:t>
            </a:r>
          </a:p>
          <a:p>
            <a:r>
              <a:rPr lang="en-US" i="1" dirty="0" smtClean="0"/>
              <a:t>There is a more dynamic, more complex view of this: Andras, Laci, Peter, </a:t>
            </a:r>
            <a:r>
              <a:rPr lang="en-US" i="1" dirty="0" err="1" smtClean="0"/>
              <a:t>Zsofi</a:t>
            </a:r>
            <a:r>
              <a:rPr lang="en-US" i="1" dirty="0" smtClean="0"/>
              <a:t>,… are members of the human society who would like to learn the world around. They make and plan experiments, and they share the results of these experiments. These thus get stored in a collective consciousness (data-base). They devise new concepts, simplify, ramify, test and assign likelihood to regularities – they lead </a:t>
            </a:r>
            <a:r>
              <a:rPr lang="en-US" b="1" i="1" dirty="0" smtClean="0"/>
              <a:t>a cognitive process</a:t>
            </a:r>
            <a:r>
              <a:rPr lang="en-US" i="1" dirty="0" smtClean="0"/>
              <a:t>. If their world is such, they can create a “Theory of Everything”, a finite set of regularities/rules according to which they can predict the outcomes of all the possible experiments.</a:t>
            </a:r>
          </a:p>
        </p:txBody>
      </p:sp>
      <p:sp>
        <p:nvSpPr>
          <p:cNvPr id="4" name="Dia számának helye 3"/>
          <p:cNvSpPr>
            <a:spLocks noGrp="1"/>
          </p:cNvSpPr>
          <p:nvPr>
            <p:ph type="sldNum" sz="quarter" idx="5"/>
          </p:nvPr>
        </p:nvSpPr>
        <p:spPr/>
        <p:txBody>
          <a:bodyPr/>
          <a:lstStyle/>
          <a:p>
            <a:pPr>
              <a:defRPr/>
            </a:pPr>
            <a:fld id="{49B74A34-2C8E-4C27-8C89-ADFBB52A6003}" type="slidenum">
              <a:rPr lang="hu-HU" smtClean="0"/>
              <a:pPr>
                <a:defRPr/>
              </a:pPr>
              <a:t>6</a:t>
            </a:fld>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kép helye 1"/>
          <p:cNvSpPr>
            <a:spLocks noGrp="1" noRot="1" noChangeAspect="1" noTextEdit="1"/>
          </p:cNvSpPr>
          <p:nvPr>
            <p:ph type="sldImg"/>
          </p:nvPr>
        </p:nvSpPr>
        <p:spPr bwMode="auto">
          <a:noFill/>
          <a:ln>
            <a:solidFill>
              <a:srgbClr val="000000"/>
            </a:solidFill>
            <a:miter lim="800000"/>
            <a:headEnd/>
            <a:tailEnd/>
          </a:ln>
        </p:spPr>
      </p:sp>
      <p:sp>
        <p:nvSpPr>
          <p:cNvPr id="47107" name="Jegyzetek helye 2"/>
          <p:cNvSpPr>
            <a:spLocks noGrp="1"/>
          </p:cNvSpPr>
          <p:nvPr>
            <p:ph type="body" idx="1"/>
          </p:nvPr>
        </p:nvSpPr>
        <p:spPr bwMode="auto">
          <a:noFill/>
        </p:spPr>
        <p:txBody>
          <a:bodyPr wrap="square" numCol="1" anchor="t" anchorCtr="0" compatLnSpc="1">
            <a:prstTxWarp prst="textNoShape">
              <a:avLst/>
            </a:prstTxWarp>
          </a:bodyPr>
          <a:lstStyle/>
          <a:p>
            <a:r>
              <a:rPr lang="en-US" dirty="0" smtClean="0"/>
              <a:t>Our experimenters have no clocks and no meter rods. There is motion in their world, but they can talk only about sending and receiving signals, nothing</a:t>
            </a:r>
            <a:r>
              <a:rPr lang="en-US" baseline="0" dirty="0" smtClean="0"/>
              <a:t> else, and in spite of this, eventually they will discover time and motion.</a:t>
            </a:r>
            <a:endParaRPr lang="en-US" dirty="0" smtClean="0"/>
          </a:p>
          <a:p>
            <a:r>
              <a:rPr lang="en-US" dirty="0" smtClean="0"/>
              <a:t>The</a:t>
            </a:r>
            <a:r>
              <a:rPr lang="en-US" baseline="0" dirty="0" smtClean="0"/>
              <a:t> story will be that we can define time and space in Signaling Theory.</a:t>
            </a:r>
            <a:endParaRPr lang="en-US" dirty="0" smtClean="0"/>
          </a:p>
          <a:p>
            <a:r>
              <a:rPr lang="en-US" dirty="0" smtClean="0"/>
              <a:t>Remember the title: “The End of time”. ***</a:t>
            </a:r>
          </a:p>
        </p:txBody>
      </p:sp>
      <p:sp>
        <p:nvSpPr>
          <p:cNvPr id="4" name="Dia számának helye 3"/>
          <p:cNvSpPr>
            <a:spLocks noGrp="1"/>
          </p:cNvSpPr>
          <p:nvPr>
            <p:ph type="sldNum" sz="quarter" idx="5"/>
          </p:nvPr>
        </p:nvSpPr>
        <p:spPr/>
        <p:txBody>
          <a:bodyPr/>
          <a:lstStyle/>
          <a:p>
            <a:pPr>
              <a:defRPr/>
            </a:pPr>
            <a:fld id="{C8A92612-40AA-46E7-ABFE-984DDC240C97}" type="slidenum">
              <a:rPr lang="hu-HU" smtClean="0"/>
              <a:pPr>
                <a:defRPr/>
              </a:pPr>
              <a:t>7</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100" dirty="0" smtClean="0"/>
              <a:t>Julian Barbour published a great book with the title of our talk. </a:t>
            </a:r>
            <a:r>
              <a:rPr lang="en-US" sz="1100" baseline="0" dirty="0" smtClean="0"/>
              <a:t>***</a:t>
            </a:r>
            <a:endParaRPr lang="en-US" sz="1100"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CB1DF2-539E-4F44-806B-B7B23FCD5D90}" type="slidenum">
              <a:rPr lang="hu-HU"/>
              <a:pPr fontAlgn="base">
                <a:spcBef>
                  <a:spcPct val="0"/>
                </a:spcBef>
                <a:spcAft>
                  <a:spcPct val="0"/>
                </a:spcAft>
              </a:pPr>
              <a:t>8</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kép helye 1"/>
          <p:cNvSpPr>
            <a:spLocks noGrp="1" noRot="1" noChangeAspect="1" noTextEdit="1"/>
          </p:cNvSpPr>
          <p:nvPr>
            <p:ph type="sldImg"/>
          </p:nvPr>
        </p:nvSpPr>
        <p:spPr bwMode="auto">
          <a:noFill/>
          <a:ln>
            <a:solidFill>
              <a:srgbClr val="000000"/>
            </a:solidFill>
            <a:miter lim="800000"/>
            <a:headEnd/>
            <a:tailEnd/>
          </a:ln>
        </p:spPr>
      </p:sp>
      <p:sp>
        <p:nvSpPr>
          <p:cNvPr id="44035" name="Jegyzetek helye 2"/>
          <p:cNvSpPr>
            <a:spLocks noGrp="1"/>
          </p:cNvSpPr>
          <p:nvPr>
            <p:ph type="body" idx="1"/>
          </p:nvPr>
        </p:nvSpPr>
        <p:spPr bwMode="auto">
          <a:noFill/>
        </p:spPr>
        <p:txBody>
          <a:bodyPr wrap="square" numCol="1" anchor="t" anchorCtr="0" compatLnSpc="1">
            <a:prstTxWarp prst="textNoShape">
              <a:avLst/>
            </a:prstTxWarp>
            <a:normAutofit fontScale="62500" lnSpcReduction="20000"/>
          </a:bodyPr>
          <a:lstStyle/>
          <a:p>
            <a:r>
              <a:rPr lang="en-US" baseline="0" dirty="0" smtClean="0"/>
              <a:t>Next we recall the language of special relativity theory </a:t>
            </a:r>
            <a:r>
              <a:rPr lang="en-US" u="sng" baseline="0" dirty="0" smtClean="0"/>
              <a:t>conceived as </a:t>
            </a:r>
            <a:r>
              <a:rPr lang="en-US" baseline="0" dirty="0" smtClean="0"/>
              <a:t>a theory of FOL. This language has two universes or sorts, just as Signaling Theory does, but the two sorts stand intuitively for different things. These are the sort of bodies and the sort of numbers. Photons and observers are considered as special bodies. These two sorts are connected by a 6-place relation called worldview relation. The worldview relation tells us </a:t>
            </a:r>
            <a:r>
              <a:rPr lang="en-US" u="sng" baseline="0" dirty="0" smtClean="0"/>
              <a:t>which observer sees which bodies at what coordinates</a:t>
            </a:r>
            <a:r>
              <a:rPr lang="en-US" baseline="0" dirty="0" smtClean="0"/>
              <a:t>. One can view the language as consisting of a set of coordinate systems (the observers can be identified with their coordinate systems). ***</a:t>
            </a:r>
          </a:p>
          <a:p>
            <a:endParaRPr lang="en-US" baseline="0" dirty="0" smtClean="0"/>
          </a:p>
          <a:p>
            <a:r>
              <a:rPr lang="en-US" i="1" baseline="0" dirty="0" smtClean="0"/>
              <a:t>Recall that we are discussing two theories and an interpretation between them.</a:t>
            </a:r>
            <a:endParaRPr lang="en-US" i="1" dirty="0" smtClean="0"/>
          </a:p>
          <a:p>
            <a:r>
              <a:rPr lang="en-US" i="1" dirty="0" smtClean="0"/>
              <a:t>There is a sharp difference between the spirits or</a:t>
            </a:r>
            <a:r>
              <a:rPr lang="en-US" i="1" baseline="0" dirty="0" smtClean="0"/>
              <a:t> styles of the two theories </a:t>
            </a:r>
            <a:r>
              <a:rPr lang="en-US" i="1" baseline="0" dirty="0" err="1" smtClean="0"/>
              <a:t>SigTh</a:t>
            </a:r>
            <a:r>
              <a:rPr lang="en-US" i="1" baseline="0" dirty="0" smtClean="0"/>
              <a:t> and </a:t>
            </a:r>
            <a:r>
              <a:rPr lang="en-US" i="1" baseline="0" dirty="0" err="1" smtClean="0"/>
              <a:t>SpecRel</a:t>
            </a:r>
            <a:r>
              <a:rPr lang="en-US" i="1" baseline="0" dirty="0" smtClean="0"/>
              <a:t>, as follows.</a:t>
            </a:r>
          </a:p>
          <a:p>
            <a:r>
              <a:rPr lang="en-US" i="1" baseline="0" dirty="0" err="1" smtClean="0"/>
              <a:t>SigTh</a:t>
            </a:r>
            <a:r>
              <a:rPr lang="en-US" i="1" baseline="0" dirty="0" smtClean="0"/>
              <a:t> is a very disciplined, economical theory in which we cannot say whatever intuitive idea comes to our minds. It is strictly regulated what can be said in this theory. On the other hand, the theory </a:t>
            </a:r>
            <a:r>
              <a:rPr lang="en-US" i="1" baseline="0" dirty="0" err="1" smtClean="0"/>
              <a:t>SpecRel</a:t>
            </a:r>
            <a:r>
              <a:rPr lang="en-US" i="1" baseline="0" dirty="0" smtClean="0"/>
              <a:t> is designed to help expressing our intuitions. We may talk about coordinate systems (time-coordinate, space-coordinate etc). It is designed for helping imagination. So, in some sense the two theories aim for two different goals/ambitions. Despite of this difference, our theorem will claim that they are </a:t>
            </a:r>
            <a:r>
              <a:rPr lang="en-US" i="1" u="sng" baseline="0" dirty="0" err="1" smtClean="0"/>
              <a:t>definitionally</a:t>
            </a:r>
            <a:r>
              <a:rPr lang="en-US" i="1" u="sng" baseline="0" dirty="0" smtClean="0"/>
              <a:t> equivalent </a:t>
            </a:r>
            <a:r>
              <a:rPr lang="en-US" i="1" baseline="0" dirty="0" smtClean="0"/>
              <a:t>theories. This means that in some sense they are different wrappings for the same theory.</a:t>
            </a:r>
          </a:p>
          <a:p>
            <a:endParaRPr lang="en-US" dirty="0" smtClean="0"/>
          </a:p>
        </p:txBody>
      </p:sp>
      <p:sp>
        <p:nvSpPr>
          <p:cNvPr id="4" name="Dia számának helye 3"/>
          <p:cNvSpPr>
            <a:spLocks noGrp="1"/>
          </p:cNvSpPr>
          <p:nvPr>
            <p:ph type="sldNum" sz="quarter" idx="5"/>
          </p:nvPr>
        </p:nvSpPr>
        <p:spPr/>
        <p:txBody>
          <a:bodyPr/>
          <a:lstStyle/>
          <a:p>
            <a:pPr>
              <a:defRPr/>
            </a:pPr>
            <a:fld id="{C8609FFD-5D94-4766-8524-E3611B2E43B6}" type="slidenum">
              <a:rPr lang="hu-HU" smtClean="0"/>
              <a:pPr>
                <a:defRPr/>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0"/>
          <p:cNvSpPr>
            <a:spLocks noGrp="1"/>
          </p:cNvSpPr>
          <p:nvPr>
            <p:ph type="dt" sz="half" idx="10"/>
          </p:nvPr>
        </p:nvSpPr>
        <p:spPr>
          <a:xfrm>
            <a:off x="3933825" y="6429375"/>
            <a:ext cx="4067175" cy="288925"/>
          </a:xfrm>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6"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7"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D9846F9F-7910-4545-B5CF-85CFA9725E12}"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5"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6"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F5912851-5C0E-40CF-9EFE-341F49962A90}"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5"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6"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B319495C-FB06-4550-B5E8-D726899E8275}"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a:xfrm>
            <a:off x="3800475" y="6429375"/>
            <a:ext cx="4219575" cy="288925"/>
          </a:xfrm>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5"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6"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277E8C10-15AE-4CA2-BB30-4F2793F59FF9}" type="slidenum">
              <a:rPr/>
              <a:pPr>
                <a:defRPr/>
              </a:pPr>
              <a:t>‹#›</a:t>
            </a:fld>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7"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9"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25F3F156-C24D-405E-8C9C-45D853BB7520}"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6"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7"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41A35582-EA86-4600-852D-343417D78FC6}"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9"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10"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856FC0CE-0411-4EA0-8CDC-F2C71BD71E3B}"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4"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5"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C40D8493-2B67-4963-8C7E-1F8164CED939}"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3"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4"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916C16D8-DF41-4A11-9688-94A4AF4B846A}"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0"/>
          <p:cNvSpPr>
            <a:spLocks noGrp="1"/>
          </p:cNvSpPr>
          <p:nvPr>
            <p:ph type="dt" sz="half" idx="10"/>
          </p:nvPr>
        </p:nvSpPr>
        <p:spPr>
          <a:xfrm>
            <a:off x="3810000" y="6438900"/>
            <a:ext cx="4105275" cy="288925"/>
          </a:xfrm>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7"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8"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D19ACD1A-A856-4B3A-A779-987E6FCB1CC5}"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0"/>
          <p:cNvSpPr>
            <a:spLocks noGrp="1"/>
          </p:cNvSpPr>
          <p:nvPr>
            <p:ph type="dt" sz="half" idx="10"/>
          </p:nvPr>
        </p:nvSpPr>
        <p:spPr/>
        <p:txBody>
          <a:bodyPr/>
          <a:lstStyle>
            <a:lvl1pPr algn="l" eaLnBrk="1" latinLnBrk="0" hangingPunct="1">
              <a:defRPr kumimoji="0" sz="1200" dirty="0" smtClean="0">
                <a:solidFill>
                  <a:schemeClr val="accent1">
                    <a:shade val="75000"/>
                  </a:schemeClr>
                </a:solidFill>
              </a:defRPr>
            </a:lvl1pPr>
          </a:lstStyle>
          <a:p>
            <a:pPr>
              <a:defRPr/>
            </a:pPr>
            <a:endParaRPr lang="hu-HU" dirty="0"/>
          </a:p>
        </p:txBody>
      </p:sp>
      <p:sp>
        <p:nvSpPr>
          <p:cNvPr id="6" name="Footer Placeholder 27"/>
          <p:cNvSpPr>
            <a:spLocks noGrp="1"/>
          </p:cNvSpPr>
          <p:nvPr>
            <p:ph type="ftr" sz="quarter" idx="11"/>
          </p:nvPr>
        </p:nvSpPr>
        <p:spPr/>
        <p:txBody>
          <a:bodyPr/>
          <a:lstStyle>
            <a:lvl1pPr algn="l" eaLnBrk="1" latinLnBrk="0" hangingPunct="1">
              <a:defRPr kumimoji="0" sz="1200" dirty="0" smtClean="0">
                <a:solidFill>
                  <a:schemeClr val="accent1">
                    <a:shade val="75000"/>
                  </a:schemeClr>
                </a:solidFill>
              </a:defRPr>
            </a:lvl1pPr>
          </a:lstStyle>
          <a:p>
            <a:pPr>
              <a:defRPr/>
            </a:pPr>
            <a:r>
              <a:rPr lang="en-US" smtClean="0"/>
              <a:t>Relativity Theory and Logic </a:t>
            </a:r>
            <a:endParaRPr lang="hu-HU"/>
          </a:p>
        </p:txBody>
      </p:sp>
      <p:sp>
        <p:nvSpPr>
          <p:cNvPr id="7" name="Slide Number Placeholder 4"/>
          <p:cNvSpPr>
            <a:spLocks noGrp="1"/>
          </p:cNvSpPr>
          <p:nvPr>
            <p:ph type="sldNum" sz="quarter" idx="12"/>
          </p:nvPr>
        </p:nvSpPr>
        <p:spPr>
          <a:xfrm>
            <a:off x="8229600" y="6429375"/>
            <a:ext cx="762000" cy="292100"/>
          </a:xfrm>
        </p:spPr>
        <p:txBody>
          <a:bodyPr/>
          <a:lstStyle>
            <a:lvl1pPr marL="0" algn="r" defTabSz="914400" rtl="0" eaLnBrk="1" latinLnBrk="0" hangingPunct="1">
              <a:defRPr kumimoji="0" lang="hu-HU" sz="1200" kern="1200" dirty="0" smtClean="0">
                <a:solidFill>
                  <a:schemeClr val="accent1">
                    <a:shade val="75000"/>
                  </a:schemeClr>
                </a:solidFill>
                <a:latin typeface="+mn-lt"/>
                <a:ea typeface="+mn-ea"/>
                <a:cs typeface="+mn-cs"/>
              </a:defRPr>
            </a:lvl1pPr>
          </a:lstStyle>
          <a:p>
            <a:pPr>
              <a:defRPr/>
            </a:pPr>
            <a:r>
              <a:rPr/>
              <a:t>Page: </a:t>
            </a:r>
            <a:fld id="{4D25FA89-A485-47D6-AC1B-D21F8B6FB585}"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1" name="Date Placeholder 10"/>
          <p:cNvSpPr>
            <a:spLocks noGrp="1"/>
          </p:cNvSpPr>
          <p:nvPr>
            <p:ph type="dt" sz="half" idx="2"/>
          </p:nvPr>
        </p:nvSpPr>
        <p:spPr>
          <a:xfrm>
            <a:off x="3800475" y="6429375"/>
            <a:ext cx="4048125" cy="288925"/>
          </a:xfrm>
          <a:prstGeom prst="rect">
            <a:avLst/>
          </a:prstGeom>
        </p:spPr>
        <p:txBody>
          <a:bodyPr vert="horz"/>
          <a:lstStyle>
            <a:lvl1pPr algn="l" eaLnBrk="1" fontAlgn="auto" latinLnBrk="0" hangingPunct="1">
              <a:spcBef>
                <a:spcPts val="0"/>
              </a:spcBef>
              <a:spcAft>
                <a:spcPts val="0"/>
              </a:spcAft>
              <a:defRPr kumimoji="0" sz="1200" dirty="0" smtClean="0">
                <a:solidFill>
                  <a:schemeClr val="accent1">
                    <a:shade val="75000"/>
                  </a:schemeClr>
                </a:solidFill>
                <a:latin typeface="+mn-lt"/>
                <a:cs typeface="+mn-cs"/>
              </a:defRPr>
            </a:lvl1pPr>
          </a:lstStyle>
          <a:p>
            <a:pPr>
              <a:defRPr/>
            </a:pPr>
            <a:endParaRPr lang="hu-HU" dirty="0"/>
          </a:p>
        </p:txBody>
      </p:sp>
      <p:sp>
        <p:nvSpPr>
          <p:cNvPr id="28" name="Footer Placeholder 27"/>
          <p:cNvSpPr>
            <a:spLocks noGrp="1"/>
          </p:cNvSpPr>
          <p:nvPr>
            <p:ph type="ftr" sz="quarter" idx="3"/>
          </p:nvPr>
        </p:nvSpPr>
        <p:spPr>
          <a:xfrm>
            <a:off x="142875" y="6429375"/>
            <a:ext cx="3571875" cy="288925"/>
          </a:xfrm>
          <a:prstGeom prst="rect">
            <a:avLst/>
          </a:prstGeom>
        </p:spPr>
        <p:txBody>
          <a:bodyPr vert="horz"/>
          <a:lstStyle>
            <a:lvl1pPr algn="l" eaLnBrk="1" fontAlgn="auto" latinLnBrk="0" hangingPunct="1">
              <a:spcBef>
                <a:spcPts val="0"/>
              </a:spcBef>
              <a:spcAft>
                <a:spcPts val="0"/>
              </a:spcAft>
              <a:defRPr kumimoji="0" sz="1200" dirty="0" smtClean="0">
                <a:solidFill>
                  <a:schemeClr val="accent1">
                    <a:shade val="75000"/>
                  </a:schemeClr>
                </a:solidFill>
                <a:latin typeface="+mn-lt"/>
                <a:cs typeface="+mn-cs"/>
              </a:defRPr>
            </a:lvl1pPr>
          </a:lstStyle>
          <a:p>
            <a:pPr>
              <a:defRPr/>
            </a:pPr>
            <a:r>
              <a:rPr lang="en-US" smtClean="0"/>
              <a:t>Relativity Theory and Logic </a:t>
            </a:r>
            <a:endParaRPr lang="hu-HU"/>
          </a:p>
        </p:txBody>
      </p:sp>
      <p:sp>
        <p:nvSpPr>
          <p:cNvPr id="5" name="Slide Number Placeholder 4"/>
          <p:cNvSpPr>
            <a:spLocks noGrp="1"/>
          </p:cNvSpPr>
          <p:nvPr>
            <p:ph type="sldNum" sz="quarter" idx="4"/>
          </p:nvPr>
        </p:nvSpPr>
        <p:spPr>
          <a:xfrm>
            <a:off x="8072438" y="6429375"/>
            <a:ext cx="919162" cy="292100"/>
          </a:xfrm>
          <a:prstGeom prst="rect">
            <a:avLst/>
          </a:prstGeom>
        </p:spPr>
        <p:txBody>
          <a:bodyPr vert="horz"/>
          <a:lstStyle>
            <a:lvl1pPr marL="0" algn="r" defTabSz="914400" rtl="0" eaLnBrk="1" fontAlgn="auto" latinLnBrk="0" hangingPunct="1">
              <a:spcBef>
                <a:spcPts val="0"/>
              </a:spcBef>
              <a:spcAft>
                <a:spcPts val="0"/>
              </a:spcAft>
              <a:defRPr kumimoji="0" lang="hu-HU" sz="1200" kern="1200" dirty="0" smtClean="0">
                <a:solidFill>
                  <a:schemeClr val="accent1">
                    <a:shade val="75000"/>
                  </a:schemeClr>
                </a:solidFill>
                <a:latin typeface="+mn-lt"/>
                <a:ea typeface="+mn-ea"/>
                <a:cs typeface="+mn-cs"/>
              </a:defRPr>
            </a:lvl1pPr>
          </a:lstStyle>
          <a:p>
            <a:pPr>
              <a:defRPr/>
            </a:pPr>
            <a:r>
              <a:rPr/>
              <a:t>Page: </a:t>
            </a:r>
            <a:fld id="{970DA7CE-6E6E-48E1-BE39-F1ABA70F6F9B}" type="slidenum">
              <a:rPr/>
              <a:pPr>
                <a:defRPr/>
              </a:pPr>
              <a:t>‹#›</a:t>
            </a:fld>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hf hdr="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www.amazon.com/exec/obidos/ASIN/0195117298/ref=nosim/chrononcritic20"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1642"/>
        </a:solidFill>
        <a:effectLst/>
      </p:bgPr>
    </p:bg>
    <p:spTree>
      <p:nvGrpSpPr>
        <p:cNvPr id="1" name=""/>
        <p:cNvGrpSpPr/>
        <p:nvPr/>
      </p:nvGrpSpPr>
      <p:grpSpPr>
        <a:xfrm>
          <a:off x="0" y="0"/>
          <a:ext cx="0" cy="0"/>
          <a:chOff x="0" y="0"/>
          <a:chExt cx="0" cy="0"/>
        </a:xfrm>
      </p:grpSpPr>
      <p:sp>
        <p:nvSpPr>
          <p:cNvPr id="7" name="Date Placeholder 10"/>
          <p:cNvSpPr>
            <a:spLocks noGrp="1"/>
          </p:cNvSpPr>
          <p:nvPr>
            <p:ph type="dt" sz="half" idx="10"/>
          </p:nvPr>
        </p:nvSpPr>
        <p:spPr/>
        <p:txBody>
          <a:bodyPr/>
          <a:lstStyle/>
          <a:p>
            <a:r>
              <a:rPr lang="en-US" smtClean="0"/>
              <a:t>Amsterdam,  September  27, 2014.</a:t>
            </a:r>
            <a:endParaRPr lang="hu-HU" dirty="0"/>
          </a:p>
        </p:txBody>
      </p:sp>
      <p:sp>
        <p:nvSpPr>
          <p:cNvPr id="13317" name="Footer Placeholder 27"/>
          <p:cNvSpPr>
            <a:spLocks noGrp="1"/>
          </p:cNvSpPr>
          <p:nvPr>
            <p:ph type="ftr" sz="quarter" idx="11"/>
          </p:nvPr>
        </p:nvSpPr>
        <p:spPr/>
        <p:txBody>
          <a:bodyPr/>
          <a:lstStyle/>
          <a:p>
            <a:r>
              <a:rPr lang="en-US" smtClean="0"/>
              <a:t>The end of time</a:t>
            </a:r>
            <a:endParaRPr lang="hu-HU" dirty="0"/>
          </a:p>
        </p:txBody>
      </p:sp>
      <p:sp>
        <p:nvSpPr>
          <p:cNvPr id="13318" name="Slide Number Placeholder 4"/>
          <p:cNvSpPr>
            <a:spLocks noGrp="1"/>
          </p:cNvSpPr>
          <p:nvPr>
            <p:ph type="sldNum" sz="quarter" idx="12"/>
          </p:nvPr>
        </p:nvSpPr>
        <p:spPr/>
        <p:txBody>
          <a:bodyPr/>
          <a:lstStyle/>
          <a:p>
            <a:r>
              <a:rPr lang="en-US" smtClean="0"/>
              <a:t>Page: </a:t>
            </a:r>
            <a:fld id="{2AF8EE98-0864-4F91-892B-28C5A9595D8B}" type="slidenum">
              <a:rPr lang="en-US" smtClean="0"/>
              <a:pPr/>
              <a:t>1</a:t>
            </a:fld>
            <a:endParaRPr lang="en-US" dirty="0"/>
          </a:p>
        </p:txBody>
      </p:sp>
      <p:sp>
        <p:nvSpPr>
          <p:cNvPr id="2" name="Title 1"/>
          <p:cNvSpPr>
            <a:spLocks noGrp="1"/>
          </p:cNvSpPr>
          <p:nvPr>
            <p:ph type="ctrTitle" idx="4294967295"/>
          </p:nvPr>
        </p:nvSpPr>
        <p:spPr>
          <a:xfrm>
            <a:off x="1370013" y="728700"/>
            <a:ext cx="6554787" cy="2616200"/>
          </a:xfrm>
        </p:spPr>
        <p:txBody>
          <a:bodyPr/>
          <a:lstStyle/>
          <a:p>
            <a:pPr algn="ctr" fontAlgn="auto">
              <a:spcAft>
                <a:spcPts val="0"/>
              </a:spcAft>
              <a:defRPr/>
            </a:pPr>
            <a:r>
              <a:rPr lang="en-US" sz="6000" dirty="0" smtClean="0">
                <a:solidFill>
                  <a:srgbClr val="0070C0"/>
                </a:solidFill>
              </a:rPr>
              <a:t>The end of time</a:t>
            </a:r>
            <a:r>
              <a:rPr lang="en-US" dirty="0" smtClean="0">
                <a:solidFill>
                  <a:srgbClr val="0070C0"/>
                </a:solidFill>
              </a:rPr>
              <a:t/>
            </a:r>
            <a:br>
              <a:rPr lang="en-US" dirty="0" smtClean="0">
                <a:solidFill>
                  <a:srgbClr val="0070C0"/>
                </a:solidFill>
              </a:rPr>
            </a:br>
            <a:r>
              <a:rPr lang="en-US" sz="1200" dirty="0" smtClean="0"/>
              <a:t>				</a:t>
            </a:r>
            <a:r>
              <a:rPr lang="hu-HU" sz="1200" dirty="0" smtClean="0"/>
              <a:t>                     </a:t>
            </a:r>
            <a:r>
              <a:rPr lang="en-US" sz="1200" dirty="0" smtClean="0"/>
              <a:t> </a:t>
            </a:r>
            <a:endParaRPr lang="en-US" sz="1200" cap="none" dirty="0"/>
          </a:p>
        </p:txBody>
      </p:sp>
      <p:sp>
        <p:nvSpPr>
          <p:cNvPr id="12" name="Szövegdoboz 11"/>
          <p:cNvSpPr txBox="1"/>
          <p:nvPr/>
        </p:nvSpPr>
        <p:spPr>
          <a:xfrm>
            <a:off x="2270760" y="4663440"/>
            <a:ext cx="4926990" cy="461665"/>
          </a:xfrm>
          <a:prstGeom prst="rect">
            <a:avLst/>
          </a:prstGeom>
          <a:noFill/>
        </p:spPr>
        <p:txBody>
          <a:bodyPr wrap="none" rtlCol="0">
            <a:spAutoFit/>
          </a:bodyPr>
          <a:lstStyle/>
          <a:p>
            <a:r>
              <a:rPr lang="en-US" sz="2400" dirty="0" smtClean="0">
                <a:solidFill>
                  <a:srgbClr val="0070C0"/>
                </a:solidFill>
              </a:rPr>
              <a:t>Hajnal </a:t>
            </a:r>
            <a:r>
              <a:rPr lang="en-US" sz="2400" dirty="0" err="1" smtClean="0">
                <a:solidFill>
                  <a:srgbClr val="0070C0"/>
                </a:solidFill>
              </a:rPr>
              <a:t>Andr</a:t>
            </a:r>
            <a:r>
              <a:rPr lang="hu-HU" sz="2400" dirty="0" err="1" smtClean="0">
                <a:solidFill>
                  <a:srgbClr val="0070C0"/>
                </a:solidFill>
              </a:rPr>
              <a:t>éka</a:t>
            </a:r>
            <a:r>
              <a:rPr lang="hu-HU" sz="2400" dirty="0" smtClean="0">
                <a:solidFill>
                  <a:srgbClr val="0070C0"/>
                </a:solidFill>
              </a:rPr>
              <a:t>  and István Németi</a:t>
            </a:r>
            <a:endParaRPr lang="en-US" sz="2400" dirty="0">
              <a:solidFill>
                <a:srgbClr val="0070C0"/>
              </a:solidFill>
            </a:endParaRPr>
          </a:p>
        </p:txBody>
      </p:sp>
      <p:sp>
        <p:nvSpPr>
          <p:cNvPr id="8" name="Szövegdoboz 7"/>
          <p:cNvSpPr txBox="1"/>
          <p:nvPr/>
        </p:nvSpPr>
        <p:spPr>
          <a:xfrm>
            <a:off x="1428456" y="2663915"/>
            <a:ext cx="7419019" cy="584775"/>
          </a:xfrm>
          <a:prstGeom prst="rect">
            <a:avLst/>
          </a:prstGeom>
          <a:noFill/>
        </p:spPr>
        <p:txBody>
          <a:bodyPr wrap="none" rtlCol="0">
            <a:spAutoFit/>
          </a:bodyPr>
          <a:lstStyle/>
          <a:p>
            <a:r>
              <a:rPr lang="en-US" sz="3200" dirty="0" smtClean="0">
                <a:solidFill>
                  <a:schemeClr val="accent5">
                    <a:lumMod val="75000"/>
                  </a:schemeClr>
                </a:solidFill>
              </a:rPr>
              <a:t>Defining time and space experimentally</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5076632-0F29-4043-9196-0232EC9678B7}" type="slidenum">
              <a:rPr lang="en-US"/>
              <a:pPr>
                <a:defRPr/>
              </a:pPr>
              <a:t>10</a:t>
            </a:fld>
            <a:endParaRPr lang="en-US" dirty="0"/>
          </a:p>
        </p:txBody>
      </p:sp>
      <p:sp>
        <p:nvSpPr>
          <p:cNvPr id="7" name="Szövegdoboz 6"/>
          <p:cNvSpPr txBox="1"/>
          <p:nvPr/>
        </p:nvSpPr>
        <p:spPr>
          <a:xfrm>
            <a:off x="551688" y="490728"/>
            <a:ext cx="2313454" cy="646331"/>
          </a:xfrm>
          <a:prstGeom prst="rect">
            <a:avLst/>
          </a:prstGeom>
          <a:noFill/>
        </p:spPr>
        <p:txBody>
          <a:bodyPr wrap="none" rtlCol="0">
            <a:spAutoFit/>
          </a:bodyPr>
          <a:lstStyle/>
          <a:p>
            <a:r>
              <a:rPr lang="en-US" sz="3600" dirty="0" err="1" smtClean="0">
                <a:solidFill>
                  <a:schemeClr val="accent4">
                    <a:lumMod val="50000"/>
                    <a:lumOff val="50000"/>
                  </a:schemeClr>
                </a:solidFill>
              </a:rPr>
              <a:t>SpecRel</a:t>
            </a:r>
            <a:r>
              <a:rPr lang="en-US" sz="3600" dirty="0" smtClean="0">
                <a:solidFill>
                  <a:schemeClr val="accent4">
                    <a:lumMod val="50000"/>
                    <a:lumOff val="50000"/>
                  </a:schemeClr>
                </a:solidFill>
              </a:rPr>
              <a:t>:</a:t>
            </a:r>
            <a:r>
              <a:rPr lang="en-US" sz="3600" dirty="0" smtClean="0">
                <a:solidFill>
                  <a:srgbClr val="F46914"/>
                </a:solidFill>
              </a:rPr>
              <a:t>  </a:t>
            </a:r>
            <a:endParaRPr lang="en-US" sz="3600" dirty="0">
              <a:solidFill>
                <a:srgbClr val="F46914"/>
              </a:solidFill>
            </a:endParaRPr>
          </a:p>
        </p:txBody>
      </p:sp>
      <p:sp>
        <p:nvSpPr>
          <p:cNvPr id="8" name="Szövegdoboz 7"/>
          <p:cNvSpPr txBox="1"/>
          <p:nvPr/>
        </p:nvSpPr>
        <p:spPr>
          <a:xfrm>
            <a:off x="2559585" y="493262"/>
            <a:ext cx="2723823" cy="646331"/>
          </a:xfrm>
          <a:prstGeom prst="rect">
            <a:avLst/>
          </a:prstGeom>
          <a:noFill/>
        </p:spPr>
        <p:txBody>
          <a:bodyPr wrap="none" rtlCol="0">
            <a:spAutoFit/>
          </a:bodyPr>
          <a:lstStyle/>
          <a:p>
            <a:r>
              <a:rPr lang="en-US" sz="3600" dirty="0" smtClean="0">
                <a:solidFill>
                  <a:schemeClr val="accent4">
                    <a:lumMod val="50000"/>
                    <a:lumOff val="50000"/>
                  </a:schemeClr>
                </a:solidFill>
              </a:rPr>
              <a:t>Four axioms</a:t>
            </a:r>
            <a:endParaRPr lang="en-US" sz="3600" dirty="0">
              <a:solidFill>
                <a:schemeClr val="accent4">
                  <a:lumMod val="50000"/>
                  <a:lumOff val="50000"/>
                </a:schemeClr>
              </a:solidFill>
            </a:endParaRPr>
          </a:p>
        </p:txBody>
      </p:sp>
      <p:sp>
        <p:nvSpPr>
          <p:cNvPr id="20" name="Szövegdoboz 19"/>
          <p:cNvSpPr txBox="1"/>
          <p:nvPr/>
        </p:nvSpPr>
        <p:spPr>
          <a:xfrm>
            <a:off x="612998" y="1267228"/>
            <a:ext cx="8222530" cy="1118255"/>
          </a:xfrm>
          <a:prstGeom prst="rect">
            <a:avLst/>
          </a:prstGeom>
          <a:noFill/>
        </p:spPr>
        <p:txBody>
          <a:bodyPr wrap="square" rtlCol="0">
            <a:spAutoFit/>
          </a:bodyPr>
          <a:lstStyle/>
          <a:p>
            <a:r>
              <a:rPr lang="en-US" sz="2800" dirty="0" smtClean="0">
                <a:solidFill>
                  <a:srgbClr val="F46914"/>
                </a:solidFill>
              </a:rPr>
              <a:t>Photon Axiom: </a:t>
            </a:r>
            <a:r>
              <a:rPr lang="en-US" sz="2000" dirty="0" smtClean="0">
                <a:solidFill>
                  <a:schemeClr val="accent4">
                    <a:lumMod val="75000"/>
                    <a:lumOff val="25000"/>
                  </a:schemeClr>
                </a:solidFill>
              </a:rPr>
              <a:t>the world-lines of photons are exactly the straight lines of slope 1, in each worldview</a:t>
            </a:r>
          </a:p>
          <a:p>
            <a:endParaRPr lang="en-US" sz="2800" baseline="30000" dirty="0">
              <a:solidFill>
                <a:srgbClr val="F46914"/>
              </a:solidFill>
            </a:endParaRPr>
          </a:p>
        </p:txBody>
      </p:sp>
      <p:sp>
        <p:nvSpPr>
          <p:cNvPr id="21" name="Szövegdoboz 20"/>
          <p:cNvSpPr txBox="1"/>
          <p:nvPr/>
        </p:nvSpPr>
        <p:spPr>
          <a:xfrm>
            <a:off x="644210" y="2146740"/>
            <a:ext cx="8222530" cy="810478"/>
          </a:xfrm>
          <a:prstGeom prst="rect">
            <a:avLst/>
          </a:prstGeom>
          <a:noFill/>
        </p:spPr>
        <p:txBody>
          <a:bodyPr wrap="square" rtlCol="0">
            <a:spAutoFit/>
          </a:bodyPr>
          <a:lstStyle/>
          <a:p>
            <a:r>
              <a:rPr lang="en-US" sz="2800" dirty="0" smtClean="0">
                <a:solidFill>
                  <a:srgbClr val="F46914"/>
                </a:solidFill>
              </a:rPr>
              <a:t>Event Axiom: </a:t>
            </a:r>
            <a:r>
              <a:rPr lang="en-US" sz="2000" dirty="0" smtClean="0">
                <a:solidFill>
                  <a:schemeClr val="accent4">
                    <a:lumMod val="75000"/>
                    <a:lumOff val="25000"/>
                  </a:schemeClr>
                </a:solidFill>
              </a:rPr>
              <a:t>all observers </a:t>
            </a:r>
            <a:r>
              <a:rPr lang="en-US" sz="2000" dirty="0" err="1" smtClean="0">
                <a:solidFill>
                  <a:schemeClr val="accent4">
                    <a:lumMod val="75000"/>
                    <a:lumOff val="25000"/>
                  </a:schemeClr>
                </a:solidFill>
              </a:rPr>
              <a:t>coordinatize</a:t>
            </a:r>
            <a:r>
              <a:rPr lang="en-US" sz="2000" dirty="0" smtClean="0">
                <a:solidFill>
                  <a:schemeClr val="accent4">
                    <a:lumMod val="75000"/>
                    <a:lumOff val="25000"/>
                  </a:schemeClr>
                </a:solidFill>
              </a:rPr>
              <a:t> the same physical reality </a:t>
            </a:r>
          </a:p>
          <a:p>
            <a:endParaRPr lang="en-US" sz="2800" baseline="30000" dirty="0">
              <a:solidFill>
                <a:srgbClr val="F46914"/>
              </a:solidFill>
            </a:endParaRPr>
          </a:p>
        </p:txBody>
      </p:sp>
      <p:sp>
        <p:nvSpPr>
          <p:cNvPr id="26" name="Szövegdoboz 25"/>
          <p:cNvSpPr txBox="1"/>
          <p:nvPr/>
        </p:nvSpPr>
        <p:spPr>
          <a:xfrm>
            <a:off x="653389" y="2783888"/>
            <a:ext cx="8222530" cy="810478"/>
          </a:xfrm>
          <a:prstGeom prst="rect">
            <a:avLst/>
          </a:prstGeom>
          <a:noFill/>
        </p:spPr>
        <p:txBody>
          <a:bodyPr wrap="square" rtlCol="0">
            <a:spAutoFit/>
          </a:bodyPr>
          <a:lstStyle/>
          <a:p>
            <a:r>
              <a:rPr lang="en-US" sz="2800" dirty="0" smtClean="0">
                <a:solidFill>
                  <a:srgbClr val="F46914"/>
                </a:solidFill>
              </a:rPr>
              <a:t>Self Axiom: </a:t>
            </a:r>
            <a:r>
              <a:rPr lang="en-US" sz="2000" dirty="0" smtClean="0">
                <a:solidFill>
                  <a:schemeClr val="accent4">
                    <a:lumMod val="75000"/>
                    <a:lumOff val="25000"/>
                  </a:schemeClr>
                </a:solidFill>
              </a:rPr>
              <a:t>the owner of a reference frame sits tight at the origin</a:t>
            </a:r>
          </a:p>
          <a:p>
            <a:endParaRPr lang="en-US" sz="2800" baseline="30000" dirty="0">
              <a:solidFill>
                <a:srgbClr val="F46914"/>
              </a:solidFill>
            </a:endParaRPr>
          </a:p>
        </p:txBody>
      </p:sp>
      <p:sp>
        <p:nvSpPr>
          <p:cNvPr id="28" name="Szövegdoboz 27"/>
          <p:cNvSpPr txBox="1"/>
          <p:nvPr/>
        </p:nvSpPr>
        <p:spPr>
          <a:xfrm>
            <a:off x="695619" y="3354934"/>
            <a:ext cx="8222530" cy="1118255"/>
          </a:xfrm>
          <a:prstGeom prst="rect">
            <a:avLst/>
          </a:prstGeom>
          <a:noFill/>
        </p:spPr>
        <p:txBody>
          <a:bodyPr wrap="square" rtlCol="0">
            <a:spAutoFit/>
          </a:bodyPr>
          <a:lstStyle/>
          <a:p>
            <a:r>
              <a:rPr lang="en-US" sz="2800" dirty="0" smtClean="0">
                <a:solidFill>
                  <a:srgbClr val="F46914"/>
                </a:solidFill>
              </a:rPr>
              <a:t>Number Axiom: </a:t>
            </a:r>
            <a:r>
              <a:rPr lang="en-US" sz="2000" dirty="0" smtClean="0">
                <a:solidFill>
                  <a:schemeClr val="accent4">
                    <a:lumMod val="75000"/>
                    <a:lumOff val="25000"/>
                  </a:schemeClr>
                </a:solidFill>
              </a:rPr>
              <a:t>the structure of our numbers forms a real closed field</a:t>
            </a:r>
          </a:p>
          <a:p>
            <a:endParaRPr lang="en-US" sz="2800" baseline="30000" dirty="0">
              <a:solidFill>
                <a:srgbClr val="F46914"/>
              </a:solidFill>
            </a:endParaRPr>
          </a:p>
        </p:txBody>
      </p:sp>
      <p:grpSp>
        <p:nvGrpSpPr>
          <p:cNvPr id="29" name="Csoportba foglalás 28"/>
          <p:cNvGrpSpPr/>
          <p:nvPr/>
        </p:nvGrpSpPr>
        <p:grpSpPr>
          <a:xfrm>
            <a:off x="3851919" y="4419110"/>
            <a:ext cx="1440161" cy="1786660"/>
            <a:chOff x="1055557" y="1646295"/>
            <a:chExt cx="1440161" cy="1786660"/>
          </a:xfrm>
        </p:grpSpPr>
        <p:cxnSp>
          <p:nvCxnSpPr>
            <p:cNvPr id="30" name="Egyenes összekötő 29"/>
            <p:cNvCxnSpPr/>
            <p:nvPr/>
          </p:nvCxnSpPr>
          <p:spPr>
            <a:xfrm>
              <a:off x="1055558" y="2816425"/>
              <a:ext cx="14401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1" name="Csoportba foglalás 36"/>
            <p:cNvGrpSpPr/>
            <p:nvPr/>
          </p:nvGrpSpPr>
          <p:grpSpPr>
            <a:xfrm>
              <a:off x="1055557" y="1646295"/>
              <a:ext cx="618713" cy="1786660"/>
              <a:chOff x="2336554" y="1888513"/>
              <a:chExt cx="727332" cy="2455472"/>
            </a:xfrm>
          </p:grpSpPr>
          <p:cxnSp>
            <p:nvCxnSpPr>
              <p:cNvPr id="32" name="Egyenes összekötő 31"/>
              <p:cNvCxnSpPr/>
              <p:nvPr/>
            </p:nvCxnSpPr>
            <p:spPr>
              <a:xfrm>
                <a:off x="2336554" y="1888513"/>
                <a:ext cx="0" cy="1598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Egyenes összekötő 45"/>
              <p:cNvCxnSpPr/>
              <p:nvPr/>
            </p:nvCxnSpPr>
            <p:spPr>
              <a:xfrm>
                <a:off x="2336554" y="3496665"/>
                <a:ext cx="727332" cy="847320"/>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57" name="Egyenes összekötő 56"/>
          <p:cNvCxnSpPr/>
          <p:nvPr/>
        </p:nvCxnSpPr>
        <p:spPr>
          <a:xfrm>
            <a:off x="3851920" y="4419110"/>
            <a:ext cx="0" cy="11631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Csoportba foglalás 24"/>
          <p:cNvGrpSpPr/>
          <p:nvPr/>
        </p:nvGrpSpPr>
        <p:grpSpPr>
          <a:xfrm>
            <a:off x="2951820" y="4374105"/>
            <a:ext cx="2527430" cy="1658540"/>
            <a:chOff x="2951820" y="4374105"/>
            <a:chExt cx="2527430" cy="1658540"/>
          </a:xfrm>
        </p:grpSpPr>
        <p:cxnSp>
          <p:nvCxnSpPr>
            <p:cNvPr id="22" name="Egyenes összekötő 21"/>
            <p:cNvCxnSpPr/>
            <p:nvPr/>
          </p:nvCxnSpPr>
          <p:spPr bwMode="auto">
            <a:xfrm flipH="1">
              <a:off x="3851920" y="44191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9" name="Egyenes összekötő 58"/>
            <p:cNvCxnSpPr/>
            <p:nvPr/>
          </p:nvCxnSpPr>
          <p:spPr bwMode="auto">
            <a:xfrm>
              <a:off x="4031940" y="4374105"/>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Egyenes összekötő 60"/>
            <p:cNvCxnSpPr/>
            <p:nvPr/>
          </p:nvCxnSpPr>
          <p:spPr bwMode="auto">
            <a:xfrm flipH="1">
              <a:off x="4004320" y="45715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2" name="Egyenes összekötő 61"/>
            <p:cNvCxnSpPr/>
            <p:nvPr/>
          </p:nvCxnSpPr>
          <p:spPr bwMode="auto">
            <a:xfrm flipH="1">
              <a:off x="4156720" y="47239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3" name="Egyenes összekötő 62"/>
            <p:cNvCxnSpPr/>
            <p:nvPr/>
          </p:nvCxnSpPr>
          <p:spPr bwMode="auto">
            <a:xfrm flipH="1">
              <a:off x="4309120" y="48763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4" name="Egyenes összekötő 63"/>
            <p:cNvCxnSpPr/>
            <p:nvPr/>
          </p:nvCxnSpPr>
          <p:spPr bwMode="auto">
            <a:xfrm>
              <a:off x="3941930" y="4419110"/>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5" name="Egyenes összekötő 64"/>
            <p:cNvCxnSpPr/>
            <p:nvPr/>
          </p:nvCxnSpPr>
          <p:spPr bwMode="auto">
            <a:xfrm>
              <a:off x="3761910" y="4419110"/>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6" name="Egyenes összekötő 65"/>
            <p:cNvCxnSpPr/>
            <p:nvPr/>
          </p:nvCxnSpPr>
          <p:spPr bwMode="auto">
            <a:xfrm>
              <a:off x="2951820" y="4419110"/>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cxnSp>
        <p:nvCxnSpPr>
          <p:cNvPr id="33" name="Egyenes összekötő 32"/>
          <p:cNvCxnSpPr/>
          <p:nvPr/>
        </p:nvCxnSpPr>
        <p:spPr>
          <a:xfrm>
            <a:off x="6192181" y="5559744"/>
            <a:ext cx="14401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4" name="Csoportba foglalás 36"/>
          <p:cNvGrpSpPr/>
          <p:nvPr/>
        </p:nvGrpSpPr>
        <p:grpSpPr>
          <a:xfrm>
            <a:off x="6192180" y="4389614"/>
            <a:ext cx="618713" cy="1786660"/>
            <a:chOff x="2336554" y="1888513"/>
            <a:chExt cx="727332" cy="2455472"/>
          </a:xfrm>
        </p:grpSpPr>
        <p:cxnSp>
          <p:nvCxnSpPr>
            <p:cNvPr id="35" name="Egyenes összekötő 34"/>
            <p:cNvCxnSpPr/>
            <p:nvPr/>
          </p:nvCxnSpPr>
          <p:spPr>
            <a:xfrm>
              <a:off x="2336554" y="1888513"/>
              <a:ext cx="0" cy="1598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Egyenes összekötő 35"/>
            <p:cNvCxnSpPr/>
            <p:nvPr/>
          </p:nvCxnSpPr>
          <p:spPr>
            <a:xfrm>
              <a:off x="2336554" y="3496665"/>
              <a:ext cx="727332" cy="84732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7" name="Ellipszis 36"/>
          <p:cNvSpPr/>
          <p:nvPr/>
        </p:nvSpPr>
        <p:spPr>
          <a:xfrm>
            <a:off x="6910122" y="5023714"/>
            <a:ext cx="90010" cy="9001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Ellipszis 37"/>
          <p:cNvSpPr>
            <a:spLocks noChangeAspect="1"/>
          </p:cNvSpPr>
          <p:nvPr/>
        </p:nvSpPr>
        <p:spPr>
          <a:xfrm>
            <a:off x="4514400" y="4845600"/>
            <a:ext cx="90010" cy="9001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Egyenes összekötő 38"/>
          <p:cNvCxnSpPr/>
          <p:nvPr/>
        </p:nvCxnSpPr>
        <p:spPr bwMode="auto">
          <a:xfrm flipH="1">
            <a:off x="5967155" y="4862513"/>
            <a:ext cx="1176595" cy="1160872"/>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40" name="Csoportba foglalás 39"/>
          <p:cNvGrpSpPr/>
          <p:nvPr/>
        </p:nvGrpSpPr>
        <p:grpSpPr>
          <a:xfrm>
            <a:off x="2951820" y="4419110"/>
            <a:ext cx="4725525" cy="1613535"/>
            <a:chOff x="2951820" y="4419110"/>
            <a:chExt cx="4725525" cy="1613535"/>
          </a:xfrm>
        </p:grpSpPr>
        <p:cxnSp>
          <p:nvCxnSpPr>
            <p:cNvPr id="41" name="Egyenes összekötő 40"/>
            <p:cNvCxnSpPr/>
            <p:nvPr/>
          </p:nvCxnSpPr>
          <p:spPr bwMode="auto">
            <a:xfrm flipH="1">
              <a:off x="3851920" y="44191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2" name="Egyenes összekötő 41"/>
            <p:cNvCxnSpPr/>
            <p:nvPr/>
          </p:nvCxnSpPr>
          <p:spPr bwMode="auto">
            <a:xfrm>
              <a:off x="6462210" y="4575802"/>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3" name="Egyenes összekötő 42"/>
            <p:cNvCxnSpPr/>
            <p:nvPr/>
          </p:nvCxnSpPr>
          <p:spPr bwMode="auto">
            <a:xfrm flipH="1">
              <a:off x="4004320" y="45715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4" name="Egyenes összekötő 43"/>
            <p:cNvCxnSpPr/>
            <p:nvPr/>
          </p:nvCxnSpPr>
          <p:spPr bwMode="auto">
            <a:xfrm flipH="1">
              <a:off x="4156720" y="47239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5" name="Egyenes összekötő 44"/>
            <p:cNvCxnSpPr/>
            <p:nvPr/>
          </p:nvCxnSpPr>
          <p:spPr bwMode="auto">
            <a:xfrm flipH="1">
              <a:off x="4309120" y="4876310"/>
              <a:ext cx="1170130" cy="115633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7" name="Egyenes összekötő 46"/>
            <p:cNvCxnSpPr/>
            <p:nvPr/>
          </p:nvCxnSpPr>
          <p:spPr bwMode="auto">
            <a:xfrm>
              <a:off x="3941930" y="4419110"/>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8" name="Egyenes összekötő 47"/>
            <p:cNvCxnSpPr/>
            <p:nvPr/>
          </p:nvCxnSpPr>
          <p:spPr bwMode="auto">
            <a:xfrm>
              <a:off x="3761910" y="4419110"/>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9" name="Egyenes összekötő 48"/>
            <p:cNvCxnSpPr/>
            <p:nvPr/>
          </p:nvCxnSpPr>
          <p:spPr bwMode="auto">
            <a:xfrm>
              <a:off x="2951820" y="4419110"/>
              <a:ext cx="1215135" cy="120134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5076632-0F29-4043-9196-0232EC9678B7}" type="slidenum">
              <a:rPr lang="en-US"/>
              <a:pPr>
                <a:defRPr/>
              </a:pPr>
              <a:t>11</a:t>
            </a:fld>
            <a:endParaRPr lang="en-US" dirty="0"/>
          </a:p>
        </p:txBody>
      </p:sp>
      <p:sp>
        <p:nvSpPr>
          <p:cNvPr id="7" name="Szövegdoboz 6"/>
          <p:cNvSpPr txBox="1"/>
          <p:nvPr/>
        </p:nvSpPr>
        <p:spPr>
          <a:xfrm>
            <a:off x="551688" y="490728"/>
            <a:ext cx="7725192" cy="2308324"/>
          </a:xfrm>
          <a:prstGeom prst="rect">
            <a:avLst/>
          </a:prstGeom>
          <a:noFill/>
        </p:spPr>
        <p:txBody>
          <a:bodyPr wrap="none" rtlCol="0">
            <a:spAutoFit/>
          </a:bodyPr>
          <a:lstStyle/>
          <a:p>
            <a:r>
              <a:rPr lang="en-US" sz="3600" dirty="0" err="1" smtClean="0"/>
              <a:t>Thm</a:t>
            </a:r>
            <a:r>
              <a:rPr lang="en-US" sz="3600" dirty="0" smtClean="0"/>
              <a:t>:</a:t>
            </a:r>
            <a:r>
              <a:rPr lang="en-US" sz="3600" dirty="0" smtClean="0">
                <a:solidFill>
                  <a:schemeClr val="accent4">
                    <a:lumMod val="50000"/>
                    <a:lumOff val="50000"/>
                  </a:schemeClr>
                </a:solidFill>
              </a:rPr>
              <a:t> </a:t>
            </a:r>
          </a:p>
          <a:p>
            <a:r>
              <a:rPr lang="en-US" sz="3600" dirty="0" err="1" smtClean="0">
                <a:solidFill>
                  <a:schemeClr val="accent4">
                    <a:lumMod val="50000"/>
                    <a:lumOff val="50000"/>
                  </a:schemeClr>
                </a:solidFill>
              </a:rPr>
              <a:t>SpecRel</a:t>
            </a:r>
            <a:r>
              <a:rPr lang="en-US" sz="3600" dirty="0" smtClean="0">
                <a:solidFill>
                  <a:schemeClr val="accent4">
                    <a:lumMod val="50000"/>
                    <a:lumOff val="50000"/>
                  </a:schemeClr>
                </a:solidFill>
              </a:rPr>
              <a:t> can be interpreted in </a:t>
            </a:r>
            <a:r>
              <a:rPr lang="en-US" sz="3600" dirty="0" err="1" smtClean="0">
                <a:solidFill>
                  <a:schemeClr val="accent4">
                    <a:lumMod val="50000"/>
                    <a:lumOff val="50000"/>
                  </a:schemeClr>
                </a:solidFill>
              </a:rPr>
              <a:t>SigTh</a:t>
            </a:r>
            <a:r>
              <a:rPr lang="en-US" sz="3600" dirty="0" smtClean="0">
                <a:solidFill>
                  <a:schemeClr val="accent4">
                    <a:lumMod val="50000"/>
                    <a:lumOff val="50000"/>
                  </a:schemeClr>
                </a:solidFill>
              </a:rPr>
              <a:t>.</a:t>
            </a:r>
          </a:p>
          <a:p>
            <a:r>
              <a:rPr lang="en-US" sz="3600" dirty="0" smtClean="0">
                <a:solidFill>
                  <a:schemeClr val="accent4">
                    <a:lumMod val="50000"/>
                    <a:lumOff val="50000"/>
                  </a:schemeClr>
                </a:solidFill>
              </a:rPr>
              <a:t>Moreover, they are </a:t>
            </a:r>
            <a:r>
              <a:rPr lang="en-US" sz="3600" dirty="0" err="1" smtClean="0">
                <a:solidFill>
                  <a:schemeClr val="accent4">
                    <a:lumMod val="50000"/>
                    <a:lumOff val="50000"/>
                  </a:schemeClr>
                </a:solidFill>
              </a:rPr>
              <a:t>definitionally</a:t>
            </a:r>
            <a:r>
              <a:rPr lang="en-US" sz="3600" dirty="0" smtClean="0">
                <a:solidFill>
                  <a:schemeClr val="accent4">
                    <a:lumMod val="50000"/>
                    <a:lumOff val="50000"/>
                  </a:schemeClr>
                </a:solidFill>
              </a:rPr>
              <a:t> </a:t>
            </a:r>
          </a:p>
          <a:p>
            <a:r>
              <a:rPr lang="en-US" sz="3600" dirty="0" smtClean="0">
                <a:solidFill>
                  <a:schemeClr val="accent4">
                    <a:lumMod val="50000"/>
                    <a:lumOff val="50000"/>
                  </a:schemeClr>
                </a:solidFill>
              </a:rPr>
              <a:t>equivalent</a:t>
            </a:r>
            <a:r>
              <a:rPr lang="en-US" sz="3600" dirty="0" smtClean="0">
                <a:solidFill>
                  <a:srgbClr val="F46914"/>
                </a:solidFill>
              </a:rPr>
              <a:t> </a:t>
            </a:r>
            <a:r>
              <a:rPr lang="en-US" sz="3600" dirty="0" smtClean="0">
                <a:solidFill>
                  <a:schemeClr val="accent4">
                    <a:lumMod val="50000"/>
                    <a:lumOff val="50000"/>
                  </a:schemeClr>
                </a:solidFill>
              </a:rPr>
              <a:t>theories. </a:t>
            </a:r>
            <a:endParaRPr lang="en-US" sz="3600" dirty="0">
              <a:solidFill>
                <a:schemeClr val="accent4">
                  <a:lumMod val="50000"/>
                  <a:lumOff val="50000"/>
                </a:schemeClr>
              </a:solidFill>
            </a:endParaRPr>
          </a:p>
        </p:txBody>
      </p:sp>
      <p:sp>
        <p:nvSpPr>
          <p:cNvPr id="25" name="Szövegdoboz 24"/>
          <p:cNvSpPr txBox="1"/>
          <p:nvPr/>
        </p:nvSpPr>
        <p:spPr>
          <a:xfrm>
            <a:off x="521550" y="2858810"/>
            <a:ext cx="3005951" cy="646331"/>
          </a:xfrm>
          <a:prstGeom prst="rect">
            <a:avLst/>
          </a:prstGeom>
          <a:noFill/>
        </p:spPr>
        <p:txBody>
          <a:bodyPr wrap="none" rtlCol="0">
            <a:spAutoFit/>
          </a:bodyPr>
          <a:lstStyle/>
          <a:p>
            <a:r>
              <a:rPr lang="en-US" sz="3600" dirty="0" smtClean="0"/>
              <a:t>On the proof:</a:t>
            </a:r>
            <a:r>
              <a:rPr lang="en-US" sz="3600" dirty="0" smtClean="0">
                <a:solidFill>
                  <a:schemeClr val="accent4">
                    <a:lumMod val="50000"/>
                    <a:lumOff val="50000"/>
                  </a:schemeClr>
                </a:solidFill>
              </a:rPr>
              <a:t> </a:t>
            </a:r>
          </a:p>
        </p:txBody>
      </p:sp>
      <p:sp>
        <p:nvSpPr>
          <p:cNvPr id="8" name="Szövegdoboz 7"/>
          <p:cNvSpPr txBox="1"/>
          <p:nvPr/>
        </p:nvSpPr>
        <p:spPr>
          <a:xfrm>
            <a:off x="611560" y="5505650"/>
            <a:ext cx="7892716" cy="646331"/>
          </a:xfrm>
          <a:prstGeom prst="rect">
            <a:avLst/>
          </a:prstGeom>
          <a:noFill/>
        </p:spPr>
        <p:txBody>
          <a:bodyPr wrap="square" rtlCol="0">
            <a:spAutoFit/>
          </a:bodyPr>
          <a:lstStyle/>
          <a:p>
            <a:r>
              <a:rPr lang="en-US" dirty="0" smtClean="0"/>
              <a:t>Comparing theories: dynamics of changing vocabularies, our paper in Johan’s Outstanding Logician Volume. </a:t>
            </a:r>
            <a:endParaRPr lang="en-US" dirty="0"/>
          </a:p>
        </p:txBody>
      </p:sp>
      <p:sp>
        <p:nvSpPr>
          <p:cNvPr id="9" name="Szövegdoboz 8"/>
          <p:cNvSpPr txBox="1"/>
          <p:nvPr/>
        </p:nvSpPr>
        <p:spPr>
          <a:xfrm>
            <a:off x="566556" y="3538104"/>
            <a:ext cx="7020780" cy="1384995"/>
          </a:xfrm>
          <a:prstGeom prst="rect">
            <a:avLst/>
          </a:prstGeom>
          <a:noFill/>
        </p:spPr>
        <p:txBody>
          <a:bodyPr wrap="square" rtlCol="0">
            <a:spAutoFit/>
          </a:bodyPr>
          <a:lstStyle/>
          <a:p>
            <a:r>
              <a:rPr lang="en-US" sz="2800" dirty="0" smtClean="0"/>
              <a:t>Key point of interpretation is algorithm for </a:t>
            </a:r>
            <a:r>
              <a:rPr lang="en-US" sz="2800" dirty="0" smtClean="0">
                <a:solidFill>
                  <a:srgbClr val="FF0000"/>
                </a:solidFill>
              </a:rPr>
              <a:t>setting up coordinate systems </a:t>
            </a:r>
            <a:r>
              <a:rPr lang="en-US" sz="2800" dirty="0" smtClean="0"/>
              <a:t>in terms of signaling.</a:t>
            </a:r>
            <a:r>
              <a:rPr lang="en-US" sz="2800" dirty="0" smtClean="0">
                <a:solidFill>
                  <a:schemeClr val="accent4">
                    <a:lumMod val="50000"/>
                    <a:lumOff val="50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7"/>
          <p:cNvSpPr>
            <a:spLocks noGrp="1"/>
          </p:cNvSpPr>
          <p:nvPr>
            <p:ph type="title"/>
          </p:nvPr>
        </p:nvSpPr>
        <p:spPr>
          <a:xfrm>
            <a:off x="482600" y="2725738"/>
            <a:ext cx="8229600" cy="1143000"/>
          </a:xfrm>
        </p:spPr>
        <p:txBody>
          <a:bodyPr/>
          <a:lstStyle/>
          <a:p>
            <a:pPr algn="ctr" eaLnBrk="1" hangingPunct="1"/>
            <a:r>
              <a:rPr lang="en-US" dirty="0" smtClean="0"/>
              <a:t>What is SPACE?</a:t>
            </a:r>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ADA234E-FFE4-436E-9A35-5603753AB1D9}" type="slidenum">
              <a:rPr lang="en-US"/>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Egyenes összekötő 14"/>
          <p:cNvCxnSpPr/>
          <p:nvPr/>
        </p:nvCxnSpPr>
        <p:spPr>
          <a:xfrm flipH="1">
            <a:off x="6900857" y="1726406"/>
            <a:ext cx="366718" cy="1039019"/>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6626" name="Cím 49"/>
          <p:cNvSpPr>
            <a:spLocks noGrp="1"/>
          </p:cNvSpPr>
          <p:nvPr>
            <p:ph type="title"/>
          </p:nvPr>
        </p:nvSpPr>
        <p:spPr>
          <a:xfrm>
            <a:off x="457200" y="417513"/>
            <a:ext cx="8305800" cy="1143000"/>
          </a:xfrm>
        </p:spPr>
        <p:txBody>
          <a:bodyPr/>
          <a:lstStyle/>
          <a:p>
            <a:pPr eaLnBrk="1" hangingPunct="1"/>
            <a:r>
              <a:rPr lang="en-US" dirty="0" smtClean="0"/>
              <a:t>Motionless 1</a:t>
            </a:r>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55C13EE5-5B91-41F2-8B01-2595181F2A8E}" type="slidenum">
              <a:rPr lang="en-US"/>
              <a:pPr>
                <a:defRPr/>
              </a:pPr>
              <a:t>13</a:t>
            </a:fld>
            <a:endParaRPr lang="en-US" dirty="0"/>
          </a:p>
        </p:txBody>
      </p:sp>
      <p:cxnSp>
        <p:nvCxnSpPr>
          <p:cNvPr id="22" name="Egyenes összekötő 21"/>
          <p:cNvCxnSpPr/>
          <p:nvPr/>
        </p:nvCxnSpPr>
        <p:spPr>
          <a:xfrm flipH="1">
            <a:off x="1965325" y="2211388"/>
            <a:ext cx="14288" cy="37353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gyenes összekötő 27"/>
          <p:cNvCxnSpPr/>
          <p:nvPr/>
        </p:nvCxnSpPr>
        <p:spPr>
          <a:xfrm>
            <a:off x="3362325" y="2379663"/>
            <a:ext cx="36513" cy="367665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Egyenes összekötő 69"/>
          <p:cNvCxnSpPr/>
          <p:nvPr/>
        </p:nvCxnSpPr>
        <p:spPr>
          <a:xfrm flipH="1">
            <a:off x="1973263" y="3681413"/>
            <a:ext cx="1403350" cy="1370012"/>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3" name="Egyenes összekötő 72"/>
          <p:cNvCxnSpPr/>
          <p:nvPr/>
        </p:nvCxnSpPr>
        <p:spPr>
          <a:xfrm>
            <a:off x="1981200" y="3138488"/>
            <a:ext cx="1412875" cy="2147887"/>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1" name="Ellipszis 10"/>
          <p:cNvSpPr/>
          <p:nvPr/>
        </p:nvSpPr>
        <p:spPr>
          <a:xfrm>
            <a:off x="2665412" y="4211638"/>
            <a:ext cx="165100" cy="16668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635" name="Szövegdoboz 15"/>
          <p:cNvSpPr txBox="1">
            <a:spLocks noChangeArrowheads="1"/>
          </p:cNvSpPr>
          <p:nvPr/>
        </p:nvSpPr>
        <p:spPr bwMode="auto">
          <a:xfrm>
            <a:off x="1829027" y="1758497"/>
            <a:ext cx="498475" cy="368300"/>
          </a:xfrm>
          <a:prstGeom prst="rect">
            <a:avLst/>
          </a:prstGeom>
          <a:noFill/>
          <a:ln w="9525">
            <a:noFill/>
            <a:miter lim="800000"/>
            <a:headEnd/>
            <a:tailEnd/>
          </a:ln>
        </p:spPr>
        <p:txBody>
          <a:bodyPr>
            <a:spAutoFit/>
          </a:bodyPr>
          <a:lstStyle/>
          <a:p>
            <a:r>
              <a:rPr lang="en-US" dirty="0">
                <a:solidFill>
                  <a:schemeClr val="tx2"/>
                </a:solidFill>
              </a:rPr>
              <a:t>e</a:t>
            </a:r>
          </a:p>
        </p:txBody>
      </p:sp>
      <p:sp>
        <p:nvSpPr>
          <p:cNvPr id="26636" name="Szövegdoboz 16"/>
          <p:cNvSpPr txBox="1">
            <a:spLocks noChangeArrowheads="1"/>
          </p:cNvSpPr>
          <p:nvPr/>
        </p:nvSpPr>
        <p:spPr bwMode="auto">
          <a:xfrm>
            <a:off x="3211080" y="1818409"/>
            <a:ext cx="498475" cy="369888"/>
          </a:xfrm>
          <a:prstGeom prst="rect">
            <a:avLst/>
          </a:prstGeom>
          <a:noFill/>
          <a:ln w="9525">
            <a:noFill/>
            <a:miter lim="800000"/>
            <a:headEnd/>
            <a:tailEnd/>
          </a:ln>
        </p:spPr>
        <p:txBody>
          <a:bodyPr>
            <a:spAutoFit/>
          </a:bodyPr>
          <a:lstStyle/>
          <a:p>
            <a:r>
              <a:rPr lang="en-US" dirty="0">
                <a:solidFill>
                  <a:schemeClr val="tx2"/>
                </a:solidFill>
              </a:rPr>
              <a:t>e’</a:t>
            </a:r>
          </a:p>
        </p:txBody>
      </p:sp>
      <p:sp>
        <p:nvSpPr>
          <p:cNvPr id="19" name="Ellipszis 18"/>
          <p:cNvSpPr/>
          <p:nvPr/>
        </p:nvSpPr>
        <p:spPr>
          <a:xfrm>
            <a:off x="6797559" y="2699429"/>
            <a:ext cx="165100" cy="16668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20" name="Egyenes összekötő 19"/>
          <p:cNvCxnSpPr/>
          <p:nvPr/>
        </p:nvCxnSpPr>
        <p:spPr>
          <a:xfrm>
            <a:off x="5416091" y="1603149"/>
            <a:ext cx="36513" cy="3676650"/>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1" name="Egyenes összekötő 20"/>
          <p:cNvCxnSpPr/>
          <p:nvPr/>
        </p:nvCxnSpPr>
        <p:spPr>
          <a:xfrm>
            <a:off x="5094509" y="2467429"/>
            <a:ext cx="609600" cy="1843314"/>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9" name="Szövegdoboz 15"/>
          <p:cNvSpPr txBox="1">
            <a:spLocks noChangeArrowheads="1"/>
          </p:cNvSpPr>
          <p:nvPr/>
        </p:nvSpPr>
        <p:spPr bwMode="auto">
          <a:xfrm>
            <a:off x="5247135" y="1257755"/>
            <a:ext cx="498475" cy="368300"/>
          </a:xfrm>
          <a:prstGeom prst="rect">
            <a:avLst/>
          </a:prstGeom>
          <a:noFill/>
          <a:ln w="9525">
            <a:noFill/>
            <a:miter lim="800000"/>
            <a:headEnd/>
            <a:tailEnd/>
          </a:ln>
        </p:spPr>
        <p:txBody>
          <a:bodyPr>
            <a:spAutoFit/>
          </a:bodyPr>
          <a:lstStyle/>
          <a:p>
            <a:r>
              <a:rPr lang="en-US" dirty="0">
                <a:solidFill>
                  <a:schemeClr val="tx2"/>
                </a:solidFill>
              </a:rPr>
              <a:t>e</a:t>
            </a:r>
          </a:p>
        </p:txBody>
      </p:sp>
      <p:sp>
        <p:nvSpPr>
          <p:cNvPr id="30" name="Szövegdoboz 15"/>
          <p:cNvSpPr txBox="1">
            <a:spLocks noChangeArrowheads="1"/>
          </p:cNvSpPr>
          <p:nvPr/>
        </p:nvSpPr>
        <p:spPr bwMode="auto">
          <a:xfrm>
            <a:off x="4935074" y="2919626"/>
            <a:ext cx="498475" cy="368300"/>
          </a:xfrm>
          <a:prstGeom prst="rect">
            <a:avLst/>
          </a:prstGeom>
          <a:noFill/>
          <a:ln w="9525">
            <a:noFill/>
            <a:miter lim="800000"/>
            <a:headEnd/>
            <a:tailEnd/>
          </a:ln>
        </p:spPr>
        <p:txBody>
          <a:bodyPr>
            <a:spAutoFit/>
          </a:bodyPr>
          <a:lstStyle/>
          <a:p>
            <a:r>
              <a:rPr lang="en-US" dirty="0" smtClean="0">
                <a:solidFill>
                  <a:schemeClr val="tx2"/>
                </a:solidFill>
              </a:rPr>
              <a:t>e’’</a:t>
            </a:r>
            <a:endParaRPr lang="en-US" dirty="0">
              <a:solidFill>
                <a:schemeClr val="tx2"/>
              </a:solidFill>
            </a:endParaRPr>
          </a:p>
        </p:txBody>
      </p:sp>
      <p:cxnSp>
        <p:nvCxnSpPr>
          <p:cNvPr id="14" name="Egyenes összekötő 13"/>
          <p:cNvCxnSpPr/>
          <p:nvPr/>
        </p:nvCxnSpPr>
        <p:spPr>
          <a:xfrm flipH="1">
            <a:off x="5429250" y="2781527"/>
            <a:ext cx="1459815" cy="723673"/>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flipH="1">
            <a:off x="5420400" y="1727200"/>
            <a:ext cx="1836737" cy="1778453"/>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Szövegdoboz 15"/>
          <p:cNvSpPr txBox="1">
            <a:spLocks noChangeArrowheads="1"/>
          </p:cNvSpPr>
          <p:nvPr/>
        </p:nvSpPr>
        <p:spPr bwMode="auto">
          <a:xfrm>
            <a:off x="5907535" y="2484211"/>
            <a:ext cx="498475" cy="368300"/>
          </a:xfrm>
          <a:prstGeom prst="rect">
            <a:avLst/>
          </a:prstGeom>
          <a:noFill/>
          <a:ln w="9525">
            <a:noFill/>
            <a:miter lim="800000"/>
            <a:headEnd/>
            <a:tailEnd/>
          </a:ln>
        </p:spPr>
        <p:txBody>
          <a:bodyPr>
            <a:spAutoFit/>
          </a:bodyPr>
          <a:lstStyle/>
          <a:p>
            <a:r>
              <a:rPr lang="en-US" dirty="0">
                <a:solidFill>
                  <a:srgbClr val="FF0000"/>
                </a:solidFill>
              </a:rPr>
              <a:t>s</a:t>
            </a:r>
          </a:p>
        </p:txBody>
      </p:sp>
      <p:sp>
        <p:nvSpPr>
          <p:cNvPr id="33" name="Szövegdoboz 15"/>
          <p:cNvSpPr txBox="1">
            <a:spLocks noChangeArrowheads="1"/>
          </p:cNvSpPr>
          <p:nvPr/>
        </p:nvSpPr>
        <p:spPr bwMode="auto">
          <a:xfrm>
            <a:off x="6176048" y="3072040"/>
            <a:ext cx="498475" cy="368300"/>
          </a:xfrm>
          <a:prstGeom prst="rect">
            <a:avLst/>
          </a:prstGeom>
          <a:noFill/>
          <a:ln w="9525">
            <a:noFill/>
            <a:miter lim="800000"/>
            <a:headEnd/>
            <a:tailEnd/>
          </a:ln>
        </p:spPr>
        <p:txBody>
          <a:bodyPr>
            <a:spAutoFit/>
          </a:bodyPr>
          <a:lstStyle/>
          <a:p>
            <a:r>
              <a:rPr lang="en-US" dirty="0" smtClean="0">
                <a:solidFill>
                  <a:srgbClr val="FF0000"/>
                </a:solidFill>
              </a:rPr>
              <a:t>s’</a:t>
            </a:r>
            <a:endParaRPr lang="en-US" dirty="0">
              <a:solidFill>
                <a:srgbClr val="FF0000"/>
              </a:solidFill>
            </a:endParaRPr>
          </a:p>
        </p:txBody>
      </p:sp>
      <p:sp>
        <p:nvSpPr>
          <p:cNvPr id="25" name="Szövegdoboz 15"/>
          <p:cNvSpPr txBox="1">
            <a:spLocks noChangeArrowheads="1"/>
          </p:cNvSpPr>
          <p:nvPr/>
        </p:nvSpPr>
        <p:spPr bwMode="auto">
          <a:xfrm>
            <a:off x="7016873" y="2221940"/>
            <a:ext cx="498475" cy="369332"/>
          </a:xfrm>
          <a:prstGeom prst="rect">
            <a:avLst/>
          </a:prstGeom>
          <a:noFill/>
          <a:ln w="9525">
            <a:noFill/>
            <a:miter lim="800000"/>
            <a:headEnd/>
            <a:tailEnd/>
          </a:ln>
        </p:spPr>
        <p:txBody>
          <a:bodyPr>
            <a:spAutoFit/>
          </a:bodyPr>
          <a:lstStyle/>
          <a:p>
            <a:r>
              <a:rPr lang="en-US" dirty="0" smtClean="0">
                <a:solidFill>
                  <a:srgbClr val="FF0000"/>
                </a:solidFill>
              </a:rPr>
              <a:t>s’’</a:t>
            </a:r>
            <a:endParaRPr lang="en-US" dirty="0">
              <a:solidFill>
                <a:srgbClr val="FF0000"/>
              </a:solidFill>
            </a:endParaRPr>
          </a:p>
        </p:txBody>
      </p:sp>
      <p:sp>
        <p:nvSpPr>
          <p:cNvPr id="31" name="Szövegdoboz 15"/>
          <p:cNvSpPr txBox="1">
            <a:spLocks noChangeArrowheads="1"/>
          </p:cNvSpPr>
          <p:nvPr/>
        </p:nvSpPr>
        <p:spPr bwMode="auto">
          <a:xfrm>
            <a:off x="2213648" y="4616822"/>
            <a:ext cx="498475" cy="368300"/>
          </a:xfrm>
          <a:prstGeom prst="rect">
            <a:avLst/>
          </a:prstGeom>
          <a:noFill/>
          <a:ln w="9525">
            <a:noFill/>
            <a:miter lim="800000"/>
            <a:headEnd/>
            <a:tailEnd/>
          </a:ln>
        </p:spPr>
        <p:txBody>
          <a:bodyPr>
            <a:spAutoFit/>
          </a:bodyPr>
          <a:lstStyle/>
          <a:p>
            <a:r>
              <a:rPr lang="en-US" dirty="0" smtClean="0">
                <a:solidFill>
                  <a:srgbClr val="FF0000"/>
                </a:solidFill>
              </a:rPr>
              <a:t>s’</a:t>
            </a:r>
            <a:endParaRPr lang="en-US" dirty="0">
              <a:solidFill>
                <a:srgbClr val="FF0000"/>
              </a:solidFill>
            </a:endParaRPr>
          </a:p>
        </p:txBody>
      </p:sp>
      <p:sp>
        <p:nvSpPr>
          <p:cNvPr id="36" name="Szövegdoboz 15"/>
          <p:cNvSpPr txBox="1">
            <a:spLocks noChangeArrowheads="1"/>
          </p:cNvSpPr>
          <p:nvPr/>
        </p:nvSpPr>
        <p:spPr bwMode="auto">
          <a:xfrm>
            <a:off x="2940174" y="3922586"/>
            <a:ext cx="498475" cy="369332"/>
          </a:xfrm>
          <a:prstGeom prst="rect">
            <a:avLst/>
          </a:prstGeom>
          <a:noFill/>
          <a:ln w="9525">
            <a:noFill/>
            <a:miter lim="800000"/>
            <a:headEnd/>
            <a:tailEnd/>
          </a:ln>
        </p:spPr>
        <p:txBody>
          <a:bodyPr>
            <a:spAutoFit/>
          </a:bodyPr>
          <a:lstStyle/>
          <a:p>
            <a:r>
              <a:rPr lang="en-US" dirty="0" smtClean="0">
                <a:solidFill>
                  <a:srgbClr val="FF0000"/>
                </a:solidFill>
              </a:rPr>
              <a:t>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9" grpId="0"/>
      <p:bldP spid="30" grpId="0"/>
      <p:bldP spid="32" grpId="0"/>
      <p:bldP spid="33" grpId="0"/>
      <p:bldP spid="25" grpId="0"/>
      <p:bldP spid="31" grpId="0"/>
      <p:bldP spid="31" grpId="1"/>
      <p:bldP spid="36" grpId="0"/>
      <p:bldP spid="3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lyamatábra: Bekötés 21"/>
          <p:cNvSpPr/>
          <p:nvPr/>
        </p:nvSpPr>
        <p:spPr>
          <a:xfrm>
            <a:off x="4481990" y="5499230"/>
            <a:ext cx="190500" cy="196850"/>
          </a:xfrm>
          <a:prstGeom prst="flowChartConnector">
            <a:avLst/>
          </a:prstGeom>
          <a:solidFill>
            <a:srgbClr val="045C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olyamatábra: Bekötés 23"/>
          <p:cNvSpPr/>
          <p:nvPr/>
        </p:nvSpPr>
        <p:spPr>
          <a:xfrm>
            <a:off x="4481990" y="5499230"/>
            <a:ext cx="192087" cy="198437"/>
          </a:xfrm>
          <a:prstGeom prst="flowChartConnector">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DE650439-B2C2-468E-A06A-89DB38A323E3}" type="slidenum">
              <a:rPr lang="en-US"/>
              <a:pPr>
                <a:defRPr/>
              </a:pPr>
              <a:t>14</a:t>
            </a:fld>
            <a:endParaRPr lang="en-US" dirty="0"/>
          </a:p>
        </p:txBody>
      </p:sp>
      <p:cxnSp>
        <p:nvCxnSpPr>
          <p:cNvPr id="13" name="Egyenes összekötő 12"/>
          <p:cNvCxnSpPr/>
          <p:nvPr/>
        </p:nvCxnSpPr>
        <p:spPr>
          <a:xfrm flipH="1">
            <a:off x="1465263" y="614363"/>
            <a:ext cx="1216025" cy="5010150"/>
          </a:xfrm>
          <a:prstGeom prst="line">
            <a:avLst/>
          </a:prstGeom>
          <a:ln w="25400">
            <a:solidFill>
              <a:srgbClr val="045C1B"/>
            </a:solidFill>
          </a:ln>
        </p:spPr>
        <p:style>
          <a:lnRef idx="1">
            <a:schemeClr val="accent1"/>
          </a:lnRef>
          <a:fillRef idx="0">
            <a:schemeClr val="accent1"/>
          </a:fillRef>
          <a:effectRef idx="0">
            <a:schemeClr val="accent1"/>
          </a:effectRef>
          <a:fontRef idx="minor">
            <a:schemeClr val="tx1"/>
          </a:fontRef>
        </p:style>
      </p:cxnSp>
      <p:cxnSp>
        <p:nvCxnSpPr>
          <p:cNvPr id="16" name="Egyenes összekötő 15"/>
          <p:cNvCxnSpPr/>
          <p:nvPr/>
        </p:nvCxnSpPr>
        <p:spPr>
          <a:xfrm flipV="1">
            <a:off x="1452563" y="650875"/>
            <a:ext cx="1979612" cy="4960938"/>
          </a:xfrm>
          <a:prstGeom prst="line">
            <a:avLst/>
          </a:prstGeom>
          <a:ln w="2540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p:cNvCxnSpPr/>
          <p:nvPr/>
        </p:nvCxnSpPr>
        <p:spPr>
          <a:xfrm flipV="1">
            <a:off x="1439863" y="1879600"/>
            <a:ext cx="2481262" cy="3706813"/>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3" name="Egyenes összekötő 22"/>
          <p:cNvCxnSpPr/>
          <p:nvPr/>
        </p:nvCxnSpPr>
        <p:spPr>
          <a:xfrm>
            <a:off x="2066925" y="688975"/>
            <a:ext cx="0" cy="4948238"/>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Egyenes összekötő 24"/>
          <p:cNvCxnSpPr/>
          <p:nvPr/>
        </p:nvCxnSpPr>
        <p:spPr>
          <a:xfrm>
            <a:off x="3271838" y="677863"/>
            <a:ext cx="0" cy="49482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Egyenes összekötő 26"/>
          <p:cNvCxnSpPr/>
          <p:nvPr/>
        </p:nvCxnSpPr>
        <p:spPr>
          <a:xfrm>
            <a:off x="1766888" y="4386263"/>
            <a:ext cx="300037" cy="27622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Egyenes összekötő 30"/>
          <p:cNvCxnSpPr/>
          <p:nvPr/>
        </p:nvCxnSpPr>
        <p:spPr>
          <a:xfrm flipV="1">
            <a:off x="1766888" y="4083050"/>
            <a:ext cx="287337" cy="29845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4" name="Egyenes összekötő 33"/>
          <p:cNvCxnSpPr/>
          <p:nvPr/>
        </p:nvCxnSpPr>
        <p:spPr>
          <a:xfrm>
            <a:off x="2366963" y="1924050"/>
            <a:ext cx="904875" cy="919163"/>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6" name="Egyenes összekötő 35"/>
          <p:cNvCxnSpPr/>
          <p:nvPr/>
        </p:nvCxnSpPr>
        <p:spPr>
          <a:xfrm flipH="1">
            <a:off x="2371725" y="1050925"/>
            <a:ext cx="890588" cy="86360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7" name="Ellipszis 16"/>
          <p:cNvSpPr/>
          <p:nvPr/>
        </p:nvSpPr>
        <p:spPr>
          <a:xfrm>
            <a:off x="6399236" y="5473430"/>
            <a:ext cx="238125" cy="2508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Folyamatábra: Bekötés 20"/>
          <p:cNvSpPr/>
          <p:nvPr/>
        </p:nvSpPr>
        <p:spPr>
          <a:xfrm>
            <a:off x="4481990" y="5499230"/>
            <a:ext cx="190500" cy="198438"/>
          </a:xfrm>
          <a:prstGeom prst="flowChartConnector">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Ötágú csillag 28"/>
          <p:cNvSpPr/>
          <p:nvPr/>
        </p:nvSpPr>
        <p:spPr>
          <a:xfrm>
            <a:off x="6401749" y="5473273"/>
            <a:ext cx="231775" cy="231775"/>
          </a:xfrm>
          <a:prstGeom prst="star5">
            <a:avLst/>
          </a:prstGeom>
          <a:solidFill>
            <a:srgbClr val="FF000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Ellipszis 32"/>
          <p:cNvSpPr/>
          <p:nvPr/>
        </p:nvSpPr>
        <p:spPr>
          <a:xfrm>
            <a:off x="3021013" y="858838"/>
            <a:ext cx="457200" cy="442912"/>
          </a:xfrm>
          <a:prstGeom prst="ellipse">
            <a:avLst/>
          </a:prstGeom>
          <a:noFill/>
          <a:ln>
            <a:solidFill>
              <a:schemeClr val="accent1">
                <a:shade val="50000"/>
                <a:alpha val="4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Cím 49"/>
          <p:cNvSpPr txBox="1">
            <a:spLocks/>
          </p:cNvSpPr>
          <p:nvPr/>
        </p:nvSpPr>
        <p:spPr>
          <a:xfrm>
            <a:off x="4662010" y="458670"/>
            <a:ext cx="3811370" cy="765086"/>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Motionless 2</a:t>
            </a:r>
          </a:p>
        </p:txBody>
      </p:sp>
      <p:sp>
        <p:nvSpPr>
          <p:cNvPr id="26" name="Szövegdoboz 13"/>
          <p:cNvSpPr txBox="1">
            <a:spLocks noChangeArrowheads="1"/>
          </p:cNvSpPr>
          <p:nvPr/>
        </p:nvSpPr>
        <p:spPr bwMode="auto">
          <a:xfrm>
            <a:off x="4842030" y="1493785"/>
            <a:ext cx="2254143" cy="369332"/>
          </a:xfrm>
          <a:prstGeom prst="rect">
            <a:avLst/>
          </a:prstGeom>
          <a:noFill/>
          <a:ln w="9525">
            <a:noFill/>
            <a:miter lim="800000"/>
            <a:headEnd/>
            <a:tailEnd/>
          </a:ln>
        </p:spPr>
        <p:txBody>
          <a:bodyPr wrap="none">
            <a:spAutoFit/>
          </a:bodyPr>
          <a:lstStyle/>
          <a:p>
            <a:r>
              <a:rPr lang="en-US" dirty="0" err="1" smtClean="0"/>
              <a:t>Desargue’s</a:t>
            </a:r>
            <a:r>
              <a:rPr lang="en-US" dirty="0" smtClean="0"/>
              <a:t> </a:t>
            </a:r>
            <a:r>
              <a:rPr lang="en-US" dirty="0"/>
              <a:t>theorem</a:t>
            </a:r>
          </a:p>
        </p:txBody>
      </p:sp>
      <p:sp>
        <p:nvSpPr>
          <p:cNvPr id="28" name="Szövegdoboz 27"/>
          <p:cNvSpPr txBox="1"/>
          <p:nvPr/>
        </p:nvSpPr>
        <p:spPr>
          <a:xfrm>
            <a:off x="1916287" y="5633899"/>
            <a:ext cx="312906" cy="369332"/>
          </a:xfrm>
          <a:prstGeom prst="rect">
            <a:avLst/>
          </a:prstGeom>
          <a:noFill/>
        </p:spPr>
        <p:txBody>
          <a:bodyPr wrap="none" rtlCol="0">
            <a:spAutoFit/>
          </a:bodyPr>
          <a:lstStyle/>
          <a:p>
            <a:r>
              <a:rPr lang="en-US" dirty="0" smtClean="0"/>
              <a:t>e</a:t>
            </a:r>
            <a:endParaRPr lang="en-US" dirty="0"/>
          </a:p>
        </p:txBody>
      </p:sp>
      <p:sp>
        <p:nvSpPr>
          <p:cNvPr id="30" name="Szövegdoboz 29"/>
          <p:cNvSpPr txBox="1"/>
          <p:nvPr/>
        </p:nvSpPr>
        <p:spPr>
          <a:xfrm>
            <a:off x="3118177" y="5620044"/>
            <a:ext cx="393949" cy="369332"/>
          </a:xfrm>
          <a:prstGeom prst="rect">
            <a:avLst/>
          </a:prstGeom>
          <a:noFill/>
        </p:spPr>
        <p:txBody>
          <a:bodyPr wrap="square" rtlCol="0">
            <a:spAutoFit/>
          </a:bodyPr>
          <a:lstStyle/>
          <a:p>
            <a:r>
              <a:rPr lang="en-US" dirty="0" smtClean="0"/>
              <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fill="hold" grpId="0" nodeType="clickEffect">
                                  <p:stCondLst>
                                    <p:cond delay="0"/>
                                  </p:stCondLst>
                                  <p:childTnLst>
                                    <p:animMotion origin="layout" path="M -4.44444E-6 1.85185E-6 L 0.21355 -0.00185 " pathEditMode="relative" rAng="0" ptsTypes="AA">
                                      <p:cBhvr>
                                        <p:cTn id="24" dur="3000" fill="hold"/>
                                        <p:tgtEl>
                                          <p:spTgt spid="24"/>
                                        </p:tgtEl>
                                        <p:attrNameLst>
                                          <p:attrName>ppt_x</p:attrName>
                                          <p:attrName>ppt_y</p:attrName>
                                        </p:attrNameLst>
                                      </p:cBhvr>
                                      <p:rCtr x="107" y="-1"/>
                                    </p:animMotion>
                                  </p:childTnLst>
                                </p:cTn>
                              </p:par>
                              <p:par>
                                <p:cTn id="25" presetID="0" presetClass="path" presetSubtype="0" fill="hold" grpId="0" nodeType="withEffect">
                                  <p:stCondLst>
                                    <p:cond delay="0"/>
                                  </p:stCondLst>
                                  <p:childTnLst>
                                    <p:animMotion origin="layout" path="M 0 3.7037E-6 L 0.11806 3.7037E-6 " pathEditMode="relative" rAng="0" ptsTypes="AA">
                                      <p:cBhvr>
                                        <p:cTn id="26" dur="5000" fill="hold"/>
                                        <p:tgtEl>
                                          <p:spTgt spid="22"/>
                                        </p:tgtEl>
                                        <p:attrNameLst>
                                          <p:attrName>ppt_x</p:attrName>
                                          <p:attrName>ppt_y</p:attrName>
                                        </p:attrNameLst>
                                      </p:cBhvr>
                                      <p:rCtr x="59" y="0"/>
                                    </p:animMotion>
                                  </p:childTnLst>
                                </p:cTn>
                              </p:par>
                              <p:par>
                                <p:cTn id="27" presetID="0" presetClass="path" presetSubtype="0" fill="hold" grpId="0" nodeType="withEffect">
                                  <p:stCondLst>
                                    <p:cond delay="0"/>
                                  </p:stCondLst>
                                  <p:childTnLst>
                                    <p:animMotion origin="layout" path="M -3.61111E-6 -3.33333E-6 L 0.21407 -0.00185 " pathEditMode="relative" rAng="0" ptsTypes="AA">
                                      <p:cBhvr>
                                        <p:cTn id="28" dur="2000" fill="hold"/>
                                        <p:tgtEl>
                                          <p:spTgt spid="21"/>
                                        </p:tgtEl>
                                        <p:attrNameLst>
                                          <p:attrName>ppt_x</p:attrName>
                                          <p:attrName>ppt_y</p:attrName>
                                        </p:attrNameLst>
                                      </p:cBhvr>
                                      <p:rCtr x="107" y="-1"/>
                                    </p:animMotion>
                                  </p:childTnLst>
                                </p:cTn>
                              </p:par>
                              <p:par>
                                <p:cTn id="29" presetID="0" presetClass="path" presetSubtype="0" autoRev="1" fill="hold" nodeType="withEffect">
                                  <p:stCondLst>
                                    <p:cond delay="1900"/>
                                  </p:stCondLst>
                                  <p:childTnLst>
                                    <p:animMotion origin="layout" path="M -0.00122 -0.01574 L -0.15591 -0.01598 " pathEditMode="relative" rAng="0" ptsTypes="AA">
                                      <p:cBhvr>
                                        <p:cTn id="30" dur="500" fill="hold"/>
                                        <p:tgtEl>
                                          <p:spTgt spid="29"/>
                                        </p:tgtEl>
                                        <p:attrNameLst>
                                          <p:attrName>ppt_x</p:attrName>
                                          <p:attrName>ppt_y</p:attrName>
                                        </p:attrNameLst>
                                      </p:cBhvr>
                                      <p:rCtr x="-7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1"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7"/>
          <p:cNvSpPr>
            <a:spLocks noGrp="1"/>
          </p:cNvSpPr>
          <p:nvPr>
            <p:ph type="title"/>
          </p:nvPr>
        </p:nvSpPr>
        <p:spPr>
          <a:xfrm>
            <a:off x="482600" y="2725738"/>
            <a:ext cx="8229600" cy="1143000"/>
          </a:xfrm>
        </p:spPr>
        <p:txBody>
          <a:bodyPr/>
          <a:lstStyle/>
          <a:p>
            <a:pPr algn="ctr" eaLnBrk="1" hangingPunct="1"/>
            <a:r>
              <a:rPr lang="en-US" dirty="0" smtClean="0"/>
              <a:t>What is TIME?</a:t>
            </a:r>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974506B8-93F5-4B83-A970-807011A8C18B}"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D363522E-596C-4BB7-B6C1-1EE5B44BBCF1}" type="slidenum">
              <a:rPr lang="en-US"/>
              <a:pPr>
                <a:defRPr/>
              </a:pPr>
              <a:t>16</a:t>
            </a:fld>
            <a:endParaRPr lang="en-US" dirty="0"/>
          </a:p>
        </p:txBody>
      </p:sp>
      <p:cxnSp>
        <p:nvCxnSpPr>
          <p:cNvPr id="7" name="Egyenes összekötő 6"/>
          <p:cNvCxnSpPr/>
          <p:nvPr/>
        </p:nvCxnSpPr>
        <p:spPr>
          <a:xfrm>
            <a:off x="4214813" y="744538"/>
            <a:ext cx="0" cy="49482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2774" name="Szövegdoboz 7"/>
          <p:cNvSpPr txBox="1">
            <a:spLocks noChangeArrowheads="1"/>
          </p:cNvSpPr>
          <p:nvPr/>
        </p:nvSpPr>
        <p:spPr bwMode="auto">
          <a:xfrm>
            <a:off x="665163" y="1163638"/>
            <a:ext cx="1774825" cy="369887"/>
          </a:xfrm>
          <a:prstGeom prst="rect">
            <a:avLst/>
          </a:prstGeom>
          <a:noFill/>
          <a:ln w="9525">
            <a:noFill/>
            <a:miter lim="800000"/>
            <a:headEnd/>
            <a:tailEnd/>
          </a:ln>
        </p:spPr>
        <p:txBody>
          <a:bodyPr wrap="none">
            <a:spAutoFit/>
          </a:bodyPr>
          <a:lstStyle/>
          <a:p>
            <a:r>
              <a:rPr lang="en-US">
                <a:solidFill>
                  <a:srgbClr val="FF0000"/>
                </a:solidFill>
              </a:rPr>
              <a:t>Order</a:t>
            </a:r>
            <a:r>
              <a:rPr lang="en-US"/>
              <a:t> of events</a:t>
            </a:r>
          </a:p>
        </p:txBody>
      </p:sp>
      <p:sp>
        <p:nvSpPr>
          <p:cNvPr id="32775" name="Szövegdoboz 8"/>
          <p:cNvSpPr txBox="1">
            <a:spLocks noChangeArrowheads="1"/>
          </p:cNvSpPr>
          <p:nvPr/>
        </p:nvSpPr>
        <p:spPr bwMode="auto">
          <a:xfrm>
            <a:off x="679450" y="1954213"/>
            <a:ext cx="3055938" cy="368300"/>
          </a:xfrm>
          <a:prstGeom prst="rect">
            <a:avLst/>
          </a:prstGeom>
          <a:noFill/>
          <a:ln w="9525">
            <a:noFill/>
            <a:miter lim="800000"/>
            <a:headEnd/>
            <a:tailEnd/>
          </a:ln>
        </p:spPr>
        <p:txBody>
          <a:bodyPr wrap="none">
            <a:spAutoFit/>
          </a:bodyPr>
          <a:lstStyle/>
          <a:p>
            <a:r>
              <a:rPr lang="en-US">
                <a:solidFill>
                  <a:srgbClr val="FF0000"/>
                </a:solidFill>
              </a:rPr>
              <a:t>Equi-duration</a:t>
            </a:r>
            <a:r>
              <a:rPr lang="en-US"/>
              <a:t> of time-lapses</a:t>
            </a:r>
          </a:p>
        </p:txBody>
      </p:sp>
      <p:cxnSp>
        <p:nvCxnSpPr>
          <p:cNvPr id="10" name="Egyenes összekötő 9"/>
          <p:cNvCxnSpPr/>
          <p:nvPr/>
        </p:nvCxnSpPr>
        <p:spPr>
          <a:xfrm>
            <a:off x="5129213" y="730250"/>
            <a:ext cx="0" cy="49482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Egyenes összekötő 10"/>
          <p:cNvCxnSpPr/>
          <p:nvPr/>
        </p:nvCxnSpPr>
        <p:spPr>
          <a:xfrm>
            <a:off x="4210050" y="2909888"/>
            <a:ext cx="901700" cy="89217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Egyenes összekötő 11"/>
          <p:cNvCxnSpPr/>
          <p:nvPr/>
        </p:nvCxnSpPr>
        <p:spPr>
          <a:xfrm flipH="1">
            <a:off x="4227513" y="3808413"/>
            <a:ext cx="890587" cy="86360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 name="Ellipszis 12"/>
          <p:cNvSpPr/>
          <p:nvPr/>
        </p:nvSpPr>
        <p:spPr>
          <a:xfrm>
            <a:off x="4130671" y="2835276"/>
            <a:ext cx="165100" cy="16668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Egyenes összekötő 14"/>
          <p:cNvCxnSpPr/>
          <p:nvPr/>
        </p:nvCxnSpPr>
        <p:spPr>
          <a:xfrm flipH="1">
            <a:off x="4210051" y="3429000"/>
            <a:ext cx="923924" cy="88582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Egyenes összekötő 15"/>
          <p:cNvCxnSpPr/>
          <p:nvPr/>
        </p:nvCxnSpPr>
        <p:spPr>
          <a:xfrm>
            <a:off x="4238625" y="2554288"/>
            <a:ext cx="914400" cy="91440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7" name="Szövegdoboz 16"/>
          <p:cNvSpPr txBox="1">
            <a:spLocks noChangeArrowheads="1"/>
          </p:cNvSpPr>
          <p:nvPr/>
        </p:nvSpPr>
        <p:spPr bwMode="auto">
          <a:xfrm>
            <a:off x="788988" y="2936875"/>
            <a:ext cx="1019175" cy="369888"/>
          </a:xfrm>
          <a:prstGeom prst="rect">
            <a:avLst/>
          </a:prstGeom>
          <a:noFill/>
          <a:ln w="9525">
            <a:noFill/>
            <a:miter lim="800000"/>
            <a:headEnd/>
            <a:tailEnd/>
          </a:ln>
        </p:spPr>
        <p:txBody>
          <a:bodyPr wrap="none">
            <a:spAutoFit/>
          </a:bodyPr>
          <a:lstStyle/>
          <a:p>
            <a:r>
              <a:rPr lang="en-US"/>
              <a:t>Addition</a:t>
            </a:r>
          </a:p>
        </p:txBody>
      </p:sp>
      <p:sp>
        <p:nvSpPr>
          <p:cNvPr id="18" name="Szövegdoboz 17"/>
          <p:cNvSpPr txBox="1">
            <a:spLocks noChangeArrowheads="1"/>
          </p:cNvSpPr>
          <p:nvPr/>
        </p:nvSpPr>
        <p:spPr bwMode="auto">
          <a:xfrm>
            <a:off x="776288" y="3783013"/>
            <a:ext cx="1582737" cy="368300"/>
          </a:xfrm>
          <a:prstGeom prst="rect">
            <a:avLst/>
          </a:prstGeom>
          <a:noFill/>
          <a:ln w="9525">
            <a:noFill/>
            <a:miter lim="800000"/>
            <a:headEnd/>
            <a:tailEnd/>
          </a:ln>
        </p:spPr>
        <p:txBody>
          <a:bodyPr wrap="none">
            <a:spAutoFit/>
          </a:bodyPr>
          <a:lstStyle/>
          <a:p>
            <a:r>
              <a:rPr lang="en-US"/>
              <a:t>Multiplication.</a:t>
            </a:r>
          </a:p>
        </p:txBody>
      </p:sp>
      <p:grpSp>
        <p:nvGrpSpPr>
          <p:cNvPr id="27" name="Csoportba foglalás 26"/>
          <p:cNvGrpSpPr/>
          <p:nvPr/>
        </p:nvGrpSpPr>
        <p:grpSpPr>
          <a:xfrm>
            <a:off x="5742130" y="818710"/>
            <a:ext cx="2571285" cy="2597793"/>
            <a:chOff x="5742130" y="818710"/>
            <a:chExt cx="2571285" cy="2597793"/>
          </a:xfrm>
        </p:grpSpPr>
        <p:pic>
          <p:nvPicPr>
            <p:cNvPr id="19" name="Kép 6" descr="mult.eps"/>
            <p:cNvPicPr>
              <a:picLocks noChangeAspect="1"/>
            </p:cNvPicPr>
            <p:nvPr/>
          </p:nvPicPr>
          <p:blipFill>
            <a:blip r:embed="rId3" cstate="print"/>
            <a:srcRect/>
            <a:stretch>
              <a:fillRect/>
            </a:stretch>
          </p:blipFill>
          <p:spPr bwMode="auto">
            <a:xfrm>
              <a:off x="5742130" y="818710"/>
              <a:ext cx="2571285" cy="2597793"/>
            </a:xfrm>
            <a:prstGeom prst="rect">
              <a:avLst/>
            </a:prstGeom>
            <a:noFill/>
            <a:ln w="9525">
              <a:noFill/>
              <a:miter lim="800000"/>
              <a:headEnd/>
              <a:tailEnd/>
            </a:ln>
          </p:spPr>
        </p:pic>
        <p:cxnSp>
          <p:nvCxnSpPr>
            <p:cNvPr id="21" name="Egyenes összekötő 20"/>
            <p:cNvCxnSpPr/>
            <p:nvPr/>
          </p:nvCxnSpPr>
          <p:spPr>
            <a:xfrm>
              <a:off x="6067425" y="1452563"/>
              <a:ext cx="1300163" cy="1776412"/>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a:off x="6062663" y="2447925"/>
              <a:ext cx="647700" cy="785813"/>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grpSp>
      <p:cxnSp>
        <p:nvCxnSpPr>
          <p:cNvPr id="30" name="Egyenes összekötő 29"/>
          <p:cNvCxnSpPr/>
          <p:nvPr/>
        </p:nvCxnSpPr>
        <p:spPr>
          <a:xfrm>
            <a:off x="4214782" y="2547938"/>
            <a:ext cx="31" cy="376237"/>
          </a:xfrm>
          <a:prstGeom prst="line">
            <a:avLst/>
          </a:prstGeom>
          <a:ln w="4445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Ellipszis 13"/>
          <p:cNvSpPr/>
          <p:nvPr/>
        </p:nvSpPr>
        <p:spPr>
          <a:xfrm>
            <a:off x="4133847" y="4586288"/>
            <a:ext cx="166687" cy="1651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39" name="Egyenes összekötő 38"/>
          <p:cNvCxnSpPr/>
          <p:nvPr/>
        </p:nvCxnSpPr>
        <p:spPr>
          <a:xfrm>
            <a:off x="4214782" y="4300538"/>
            <a:ext cx="31" cy="376237"/>
          </a:xfrm>
          <a:prstGeom prst="line">
            <a:avLst/>
          </a:prstGeom>
          <a:ln w="4445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0"/>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7"/>
          <p:cNvSpPr>
            <a:spLocks noGrp="1"/>
          </p:cNvSpPr>
          <p:nvPr>
            <p:ph type="title"/>
          </p:nvPr>
        </p:nvSpPr>
        <p:spPr>
          <a:xfrm>
            <a:off x="566554" y="120691"/>
            <a:ext cx="8100901" cy="2880320"/>
          </a:xfrm>
        </p:spPr>
        <p:txBody>
          <a:bodyPr>
            <a:normAutofit/>
          </a:bodyPr>
          <a:lstStyle/>
          <a:p>
            <a:pPr algn="ctr" eaLnBrk="1" hangingPunct="1"/>
            <a:r>
              <a:rPr lang="en-US" dirty="0" smtClean="0"/>
              <a:t>Feedback to definability theory:</a:t>
            </a:r>
            <a:br>
              <a:rPr lang="en-US" dirty="0" smtClean="0"/>
            </a:br>
            <a:r>
              <a:rPr lang="en-US" dirty="0" smtClean="0"/>
              <a:t>Defining new universes and new entities</a:t>
            </a:r>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974506B8-93F5-4B83-A970-807011A8C18B}" type="slidenum">
              <a:rPr lang="en-US"/>
              <a:pPr>
                <a:defRPr/>
              </a:pPr>
              <a:t>17</a:t>
            </a:fld>
            <a:endParaRPr lang="en-US" dirty="0"/>
          </a:p>
        </p:txBody>
      </p:sp>
      <p:grpSp>
        <p:nvGrpSpPr>
          <p:cNvPr id="38" name="Csoportba foglalás 37"/>
          <p:cNvGrpSpPr/>
          <p:nvPr/>
        </p:nvGrpSpPr>
        <p:grpSpPr>
          <a:xfrm>
            <a:off x="2015440" y="2846345"/>
            <a:ext cx="5104231" cy="2388358"/>
            <a:chOff x="450375" y="2934270"/>
            <a:chExt cx="5104231" cy="2388358"/>
          </a:xfrm>
        </p:grpSpPr>
        <p:grpSp>
          <p:nvGrpSpPr>
            <p:cNvPr id="23" name="Csoportba foglalás 22"/>
            <p:cNvGrpSpPr/>
            <p:nvPr/>
          </p:nvGrpSpPr>
          <p:grpSpPr>
            <a:xfrm>
              <a:off x="450375" y="2934270"/>
              <a:ext cx="2674961" cy="2388358"/>
              <a:chOff x="1965277" y="3029804"/>
              <a:chExt cx="2674961" cy="2388358"/>
            </a:xfrm>
          </p:grpSpPr>
          <p:grpSp>
            <p:nvGrpSpPr>
              <p:cNvPr id="24" name="Csoportba foglalás 20"/>
              <p:cNvGrpSpPr/>
              <p:nvPr/>
            </p:nvGrpSpPr>
            <p:grpSpPr>
              <a:xfrm>
                <a:off x="2081651" y="3427204"/>
                <a:ext cx="2402810" cy="1234008"/>
                <a:chOff x="1536192" y="2846832"/>
                <a:chExt cx="5163312" cy="1737360"/>
              </a:xfrm>
            </p:grpSpPr>
            <p:sp>
              <p:nvSpPr>
                <p:cNvPr id="27" name="Ellipszis 26"/>
                <p:cNvSpPr/>
                <p:nvPr/>
              </p:nvSpPr>
              <p:spPr>
                <a:xfrm>
                  <a:off x="1536192" y="2938272"/>
                  <a:ext cx="1816608" cy="1645920"/>
                </a:xfrm>
                <a:prstGeom prst="ellipse">
                  <a:avLst/>
                </a:prstGeom>
                <a:noFill/>
                <a:ln>
                  <a:solidFill>
                    <a:srgbClr val="F469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llipszis 27"/>
                <p:cNvSpPr/>
                <p:nvPr/>
              </p:nvSpPr>
              <p:spPr>
                <a:xfrm>
                  <a:off x="4882896" y="2846832"/>
                  <a:ext cx="1816608" cy="1645920"/>
                </a:xfrm>
                <a:prstGeom prst="ellipse">
                  <a:avLst/>
                </a:prstGeom>
                <a:noFill/>
                <a:ln>
                  <a:solidFill>
                    <a:srgbClr val="F469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Ellipszis 42"/>
              <p:cNvSpPr/>
              <p:nvPr/>
            </p:nvSpPr>
            <p:spPr>
              <a:xfrm>
                <a:off x="1965277" y="3029804"/>
                <a:ext cx="2674961" cy="2388358"/>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zövegdoboz 48"/>
              <p:cNvSpPr txBox="1"/>
              <p:nvPr/>
            </p:nvSpPr>
            <p:spPr>
              <a:xfrm>
                <a:off x="2895539" y="4694807"/>
                <a:ext cx="1043876" cy="646331"/>
              </a:xfrm>
              <a:prstGeom prst="rect">
                <a:avLst/>
              </a:prstGeom>
              <a:noFill/>
            </p:spPr>
            <p:txBody>
              <a:bodyPr wrap="none" rtlCol="0">
                <a:spAutoFit/>
              </a:bodyPr>
              <a:lstStyle/>
              <a:p>
                <a:pPr algn="ctr"/>
                <a:r>
                  <a:rPr lang="en-US" dirty="0" smtClean="0">
                    <a:solidFill>
                      <a:schemeClr val="accent4">
                        <a:lumMod val="75000"/>
                        <a:lumOff val="25000"/>
                      </a:schemeClr>
                    </a:solidFill>
                  </a:rPr>
                  <a:t>Physical</a:t>
                </a:r>
              </a:p>
              <a:p>
                <a:pPr algn="ctr"/>
                <a:r>
                  <a:rPr lang="en-US" dirty="0" smtClean="0">
                    <a:solidFill>
                      <a:schemeClr val="accent4">
                        <a:lumMod val="75000"/>
                        <a:lumOff val="25000"/>
                      </a:schemeClr>
                    </a:solidFill>
                  </a:rPr>
                  <a:t>world</a:t>
                </a:r>
                <a:endParaRPr lang="en-US" dirty="0">
                  <a:solidFill>
                    <a:schemeClr val="accent4">
                      <a:lumMod val="75000"/>
                      <a:lumOff val="25000"/>
                    </a:schemeClr>
                  </a:solidFill>
                </a:endParaRPr>
              </a:p>
            </p:txBody>
          </p:sp>
          <p:sp>
            <p:nvSpPr>
              <p:cNvPr id="52" name="Szövegdoboz 51"/>
              <p:cNvSpPr txBox="1"/>
              <p:nvPr/>
            </p:nvSpPr>
            <p:spPr>
              <a:xfrm>
                <a:off x="2036725" y="3789185"/>
                <a:ext cx="926857" cy="584775"/>
              </a:xfrm>
              <a:prstGeom prst="rect">
                <a:avLst/>
              </a:prstGeom>
              <a:noFill/>
            </p:spPr>
            <p:txBody>
              <a:bodyPr wrap="none" rtlCol="0">
                <a:spAutoFit/>
              </a:bodyPr>
              <a:lstStyle/>
              <a:p>
                <a:pPr algn="ctr"/>
                <a:r>
                  <a:rPr lang="en-US" sz="1600" dirty="0" err="1" smtClean="0">
                    <a:solidFill>
                      <a:srgbClr val="F46914"/>
                    </a:solidFill>
                  </a:rPr>
                  <a:t>Experi</a:t>
                </a:r>
                <a:r>
                  <a:rPr lang="en-US" sz="1600" dirty="0" smtClean="0">
                    <a:solidFill>
                      <a:srgbClr val="F46914"/>
                    </a:solidFill>
                  </a:rPr>
                  <a:t>-</a:t>
                </a:r>
              </a:p>
              <a:p>
                <a:pPr algn="ctr"/>
                <a:r>
                  <a:rPr lang="en-US" sz="1600" dirty="0" err="1" smtClean="0">
                    <a:solidFill>
                      <a:srgbClr val="F46914"/>
                    </a:solidFill>
                  </a:rPr>
                  <a:t>menters</a:t>
                </a:r>
                <a:endParaRPr lang="en-US" sz="1600" dirty="0">
                  <a:solidFill>
                    <a:srgbClr val="F46914"/>
                  </a:solidFill>
                </a:endParaRPr>
              </a:p>
            </p:txBody>
          </p:sp>
          <p:sp>
            <p:nvSpPr>
              <p:cNvPr id="53" name="Szövegdoboz 52"/>
              <p:cNvSpPr txBox="1"/>
              <p:nvPr/>
            </p:nvSpPr>
            <p:spPr>
              <a:xfrm>
                <a:off x="3664423" y="3854499"/>
                <a:ext cx="821059" cy="338554"/>
              </a:xfrm>
              <a:prstGeom prst="rect">
                <a:avLst/>
              </a:prstGeom>
              <a:noFill/>
            </p:spPr>
            <p:txBody>
              <a:bodyPr wrap="none" rtlCol="0">
                <a:spAutoFit/>
              </a:bodyPr>
              <a:lstStyle/>
              <a:p>
                <a:pPr algn="ctr"/>
                <a:r>
                  <a:rPr lang="en-US" sz="1600" dirty="0" smtClean="0">
                    <a:solidFill>
                      <a:srgbClr val="F46914"/>
                    </a:solidFill>
                  </a:rPr>
                  <a:t>signals</a:t>
                </a:r>
                <a:endParaRPr lang="en-US" sz="1600" dirty="0">
                  <a:solidFill>
                    <a:srgbClr val="F46914"/>
                  </a:solidFill>
                </a:endParaRPr>
              </a:p>
            </p:txBody>
          </p:sp>
          <p:sp>
            <p:nvSpPr>
              <p:cNvPr id="21" name="Ív 20"/>
              <p:cNvSpPr/>
              <p:nvPr/>
            </p:nvSpPr>
            <p:spPr>
              <a:xfrm>
                <a:off x="2762250" y="3348030"/>
                <a:ext cx="1004887" cy="661995"/>
              </a:xfrm>
              <a:prstGeom prst="arc">
                <a:avLst>
                  <a:gd name="adj1" fmla="val 11249761"/>
                  <a:gd name="adj2" fmla="val 21104652"/>
                </a:avLst>
              </a:prstGeom>
              <a:ln w="25400">
                <a:solidFill>
                  <a:srgbClr val="F46914"/>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Ív 21"/>
              <p:cNvSpPr/>
              <p:nvPr/>
            </p:nvSpPr>
            <p:spPr>
              <a:xfrm flipV="1">
                <a:off x="2795590" y="4029170"/>
                <a:ext cx="952503" cy="585786"/>
              </a:xfrm>
              <a:prstGeom prst="arc">
                <a:avLst>
                  <a:gd name="adj1" fmla="val 11770611"/>
                  <a:gd name="adj2" fmla="val 20753182"/>
                </a:avLst>
              </a:prstGeom>
              <a:ln w="25400">
                <a:solidFill>
                  <a:srgbClr val="F46914"/>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 name="Csoportba foglalás 30"/>
            <p:cNvGrpSpPr/>
            <p:nvPr/>
          </p:nvGrpSpPr>
          <p:grpSpPr>
            <a:xfrm>
              <a:off x="3339534" y="3016148"/>
              <a:ext cx="2215072" cy="2110840"/>
              <a:chOff x="5195662" y="3452884"/>
              <a:chExt cx="2215072" cy="2110840"/>
            </a:xfrm>
          </p:grpSpPr>
          <p:sp>
            <p:nvSpPr>
              <p:cNvPr id="44" name="Ellipszis 43"/>
              <p:cNvSpPr/>
              <p:nvPr/>
            </p:nvSpPr>
            <p:spPr>
              <a:xfrm>
                <a:off x="5195662" y="3452884"/>
                <a:ext cx="2215072" cy="2110840"/>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Szövegdoboz 49"/>
              <p:cNvSpPr txBox="1"/>
              <p:nvPr/>
            </p:nvSpPr>
            <p:spPr>
              <a:xfrm>
                <a:off x="5519623" y="4644893"/>
                <a:ext cx="1556836" cy="646331"/>
              </a:xfrm>
              <a:prstGeom prst="rect">
                <a:avLst/>
              </a:prstGeom>
              <a:noFill/>
            </p:spPr>
            <p:txBody>
              <a:bodyPr wrap="none" rtlCol="0">
                <a:spAutoFit/>
              </a:bodyPr>
              <a:lstStyle/>
              <a:p>
                <a:pPr algn="ctr"/>
                <a:r>
                  <a:rPr lang="en-US" dirty="0" smtClean="0">
                    <a:solidFill>
                      <a:schemeClr val="accent4">
                        <a:lumMod val="75000"/>
                        <a:lumOff val="25000"/>
                      </a:schemeClr>
                    </a:solidFill>
                  </a:rPr>
                  <a:t>Mathematical</a:t>
                </a:r>
              </a:p>
              <a:p>
                <a:pPr algn="ctr"/>
                <a:r>
                  <a:rPr lang="en-US" dirty="0" smtClean="0">
                    <a:solidFill>
                      <a:schemeClr val="accent4">
                        <a:lumMod val="75000"/>
                        <a:lumOff val="25000"/>
                      </a:schemeClr>
                    </a:solidFill>
                  </a:rPr>
                  <a:t>world</a:t>
                </a:r>
                <a:endParaRPr lang="en-US" dirty="0">
                  <a:solidFill>
                    <a:schemeClr val="accent4">
                      <a:lumMod val="75000"/>
                      <a:lumOff val="25000"/>
                    </a:schemeClr>
                  </a:solidFill>
                </a:endParaRPr>
              </a:p>
            </p:txBody>
          </p:sp>
          <p:sp>
            <p:nvSpPr>
              <p:cNvPr id="25" name="Szövegdoboz 24"/>
              <p:cNvSpPr txBox="1"/>
              <p:nvPr/>
            </p:nvSpPr>
            <p:spPr>
              <a:xfrm>
                <a:off x="5554638" y="4121625"/>
                <a:ext cx="1531188" cy="369332"/>
              </a:xfrm>
              <a:prstGeom prst="rect">
                <a:avLst/>
              </a:prstGeom>
              <a:noFill/>
            </p:spPr>
            <p:txBody>
              <a:bodyPr wrap="none" rtlCol="0">
                <a:spAutoFit/>
              </a:bodyPr>
              <a:lstStyle/>
              <a:p>
                <a:r>
                  <a:rPr lang="en-US" dirty="0" smtClean="0">
                    <a:solidFill>
                      <a:schemeClr val="accent4">
                        <a:lumMod val="75000"/>
                        <a:lumOff val="25000"/>
                      </a:schemeClr>
                    </a:solidFill>
                  </a:rPr>
                  <a:t>real numbers</a:t>
                </a:r>
                <a:endParaRPr lang="en-US" dirty="0">
                  <a:solidFill>
                    <a:schemeClr val="accent4">
                      <a:lumMod val="75000"/>
                      <a:lumOff val="25000"/>
                    </a:schemeClr>
                  </a:solidFill>
                </a:endParaRPr>
              </a:p>
            </p:txBody>
          </p:sp>
        </p:grpSp>
      </p:grpSp>
      <p:sp>
        <p:nvSpPr>
          <p:cNvPr id="40" name="Szövegdoboz 39"/>
          <p:cNvSpPr txBox="1"/>
          <p:nvPr/>
        </p:nvSpPr>
        <p:spPr>
          <a:xfrm>
            <a:off x="1283681" y="5556738"/>
            <a:ext cx="6173485" cy="646331"/>
          </a:xfrm>
          <a:prstGeom prst="rect">
            <a:avLst/>
          </a:prstGeom>
          <a:noFill/>
        </p:spPr>
        <p:txBody>
          <a:bodyPr wrap="none" rtlCol="0">
            <a:spAutoFit/>
          </a:bodyPr>
          <a:lstStyle/>
          <a:p>
            <a:r>
              <a:rPr lang="en-US" dirty="0" smtClean="0"/>
              <a:t>Defining new universes, new entities in many-sorted logic. </a:t>
            </a:r>
            <a:endParaRPr lang="hu-HU" dirty="0" smtClean="0"/>
          </a:p>
          <a:p>
            <a:r>
              <a:rPr lang="hu-HU" dirty="0" err="1" smtClean="0"/>
              <a:t>Preprint</a:t>
            </a:r>
            <a:r>
              <a:rPr lang="hu-HU" dirty="0" smtClean="0"/>
              <a:t>, </a:t>
            </a:r>
            <a:r>
              <a:rPr lang="en-US" dirty="0" err="1" smtClean="0"/>
              <a:t>Andr</a:t>
            </a:r>
            <a:r>
              <a:rPr lang="hu-HU" dirty="0" err="1" smtClean="0"/>
              <a:t>éka</a:t>
            </a:r>
            <a:r>
              <a:rPr lang="hu-HU" dirty="0" smtClean="0"/>
              <a:t>, H., Madarász J., Németi, I.</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7"/>
          <p:cNvSpPr>
            <a:spLocks noGrp="1"/>
          </p:cNvSpPr>
          <p:nvPr>
            <p:ph type="title"/>
          </p:nvPr>
        </p:nvSpPr>
        <p:spPr>
          <a:xfrm>
            <a:off x="566554" y="120691"/>
            <a:ext cx="8100901" cy="2880320"/>
          </a:xfrm>
        </p:spPr>
        <p:txBody>
          <a:bodyPr>
            <a:normAutofit/>
          </a:bodyPr>
          <a:lstStyle/>
          <a:p>
            <a:pPr algn="ctr" eaLnBrk="1" hangingPunct="1"/>
            <a:r>
              <a:rPr lang="en-US" dirty="0" smtClean="0"/>
              <a:t>Feedback to definability theory:</a:t>
            </a:r>
            <a:br>
              <a:rPr lang="en-US" dirty="0" smtClean="0"/>
            </a:br>
            <a:r>
              <a:rPr lang="en-US" dirty="0" smtClean="0"/>
              <a:t>Defining new universes and new entities</a:t>
            </a:r>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974506B8-93F5-4B83-A970-807011A8C18B}" type="slidenum">
              <a:rPr lang="en-US"/>
              <a:pPr>
                <a:defRPr/>
              </a:pPr>
              <a:t>18</a:t>
            </a:fld>
            <a:endParaRPr lang="en-US" dirty="0"/>
          </a:p>
        </p:txBody>
      </p:sp>
      <p:sp>
        <p:nvSpPr>
          <p:cNvPr id="40" name="Szövegdoboz 39"/>
          <p:cNvSpPr txBox="1"/>
          <p:nvPr/>
        </p:nvSpPr>
        <p:spPr>
          <a:xfrm>
            <a:off x="2022251" y="5644663"/>
            <a:ext cx="5733173" cy="646331"/>
          </a:xfrm>
          <a:prstGeom prst="rect">
            <a:avLst/>
          </a:prstGeom>
          <a:noFill/>
        </p:spPr>
        <p:txBody>
          <a:bodyPr wrap="none" rtlCol="0">
            <a:spAutoFit/>
          </a:bodyPr>
          <a:lstStyle/>
          <a:p>
            <a:r>
              <a:rPr lang="en-US" dirty="0" smtClean="0"/>
              <a:t>Logic and relativity (in the light of definability theory). </a:t>
            </a:r>
          </a:p>
          <a:p>
            <a:r>
              <a:rPr lang="hu-HU" dirty="0" smtClean="0"/>
              <a:t>Madarász J., </a:t>
            </a:r>
            <a:r>
              <a:rPr lang="en-US" dirty="0" smtClean="0"/>
              <a:t>PhD Dissertation, ELTE Budapest, 2002.</a:t>
            </a:r>
            <a:endParaRPr lang="en-US" dirty="0"/>
          </a:p>
        </p:txBody>
      </p:sp>
      <p:grpSp>
        <p:nvGrpSpPr>
          <p:cNvPr id="24" name="Csoportba foglalás 23"/>
          <p:cNvGrpSpPr/>
          <p:nvPr/>
        </p:nvGrpSpPr>
        <p:grpSpPr>
          <a:xfrm>
            <a:off x="1002301" y="3059724"/>
            <a:ext cx="3516924" cy="2303584"/>
            <a:chOff x="1969476" y="3059724"/>
            <a:chExt cx="3516924" cy="2303584"/>
          </a:xfrm>
        </p:grpSpPr>
        <p:grpSp>
          <p:nvGrpSpPr>
            <p:cNvPr id="2" name="Csoportba foglalás 37"/>
            <p:cNvGrpSpPr/>
            <p:nvPr/>
          </p:nvGrpSpPr>
          <p:grpSpPr>
            <a:xfrm>
              <a:off x="2004307" y="3147645"/>
              <a:ext cx="3431380" cy="2087057"/>
              <a:chOff x="433578" y="2934270"/>
              <a:chExt cx="5177169" cy="2388358"/>
            </a:xfrm>
          </p:grpSpPr>
          <p:grpSp>
            <p:nvGrpSpPr>
              <p:cNvPr id="3" name="Csoportba foglalás 22"/>
              <p:cNvGrpSpPr/>
              <p:nvPr/>
            </p:nvGrpSpPr>
            <p:grpSpPr>
              <a:xfrm>
                <a:off x="433578" y="2934270"/>
                <a:ext cx="2691758" cy="2388358"/>
                <a:chOff x="1948480" y="3029804"/>
                <a:chExt cx="2691758" cy="2388358"/>
              </a:xfrm>
            </p:grpSpPr>
            <p:grpSp>
              <p:nvGrpSpPr>
                <p:cNvPr id="7" name="Csoportba foglalás 20"/>
                <p:cNvGrpSpPr/>
                <p:nvPr/>
              </p:nvGrpSpPr>
              <p:grpSpPr>
                <a:xfrm>
                  <a:off x="2081651" y="3427204"/>
                  <a:ext cx="2402810" cy="1234008"/>
                  <a:chOff x="1536192" y="2846832"/>
                  <a:chExt cx="5163312" cy="1737360"/>
                </a:xfrm>
              </p:grpSpPr>
              <p:sp>
                <p:nvSpPr>
                  <p:cNvPr id="27" name="Ellipszis 26"/>
                  <p:cNvSpPr/>
                  <p:nvPr/>
                </p:nvSpPr>
                <p:spPr>
                  <a:xfrm>
                    <a:off x="1536192" y="2938272"/>
                    <a:ext cx="1816608" cy="1645920"/>
                  </a:xfrm>
                  <a:prstGeom prst="ellipse">
                    <a:avLst/>
                  </a:prstGeom>
                  <a:noFill/>
                  <a:ln>
                    <a:solidFill>
                      <a:srgbClr val="F469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llipszis 27"/>
                  <p:cNvSpPr/>
                  <p:nvPr/>
                </p:nvSpPr>
                <p:spPr>
                  <a:xfrm>
                    <a:off x="4882896" y="2846832"/>
                    <a:ext cx="1816608" cy="1645920"/>
                  </a:xfrm>
                  <a:prstGeom prst="ellipse">
                    <a:avLst/>
                  </a:prstGeom>
                  <a:noFill/>
                  <a:ln>
                    <a:solidFill>
                      <a:srgbClr val="F469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Ellipszis 42"/>
                <p:cNvSpPr/>
                <p:nvPr/>
              </p:nvSpPr>
              <p:spPr>
                <a:xfrm>
                  <a:off x="1965277" y="3029804"/>
                  <a:ext cx="2674961" cy="2388358"/>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zövegdoboz 48"/>
                <p:cNvSpPr txBox="1"/>
                <p:nvPr/>
              </p:nvSpPr>
              <p:spPr>
                <a:xfrm>
                  <a:off x="2895539" y="4694807"/>
                  <a:ext cx="1043876" cy="646331"/>
                </a:xfrm>
                <a:prstGeom prst="rect">
                  <a:avLst/>
                </a:prstGeom>
                <a:noFill/>
                <a:ln>
                  <a:noFill/>
                </a:ln>
              </p:spPr>
              <p:txBody>
                <a:bodyPr wrap="none" rtlCol="0">
                  <a:spAutoFit/>
                </a:bodyPr>
                <a:lstStyle/>
                <a:p>
                  <a:pPr algn="ctr"/>
                  <a:r>
                    <a:rPr lang="en-US" dirty="0" smtClean="0">
                      <a:solidFill>
                        <a:schemeClr val="accent4">
                          <a:lumMod val="75000"/>
                          <a:lumOff val="25000"/>
                        </a:schemeClr>
                      </a:solidFill>
                    </a:rPr>
                    <a:t>Physical</a:t>
                  </a:r>
                </a:p>
                <a:p>
                  <a:pPr algn="ctr"/>
                  <a:r>
                    <a:rPr lang="en-US" dirty="0" smtClean="0">
                      <a:solidFill>
                        <a:schemeClr val="accent4">
                          <a:lumMod val="75000"/>
                          <a:lumOff val="25000"/>
                        </a:schemeClr>
                      </a:solidFill>
                    </a:rPr>
                    <a:t>world</a:t>
                  </a:r>
                  <a:endParaRPr lang="en-US" dirty="0">
                    <a:solidFill>
                      <a:schemeClr val="accent4">
                        <a:lumMod val="75000"/>
                        <a:lumOff val="25000"/>
                      </a:schemeClr>
                    </a:solidFill>
                  </a:endParaRPr>
                </a:p>
              </p:txBody>
            </p:sp>
            <p:sp>
              <p:nvSpPr>
                <p:cNvPr id="52" name="Szövegdoboz 51"/>
                <p:cNvSpPr txBox="1"/>
                <p:nvPr/>
              </p:nvSpPr>
              <p:spPr>
                <a:xfrm>
                  <a:off x="1948480" y="3789185"/>
                  <a:ext cx="1103350" cy="845302"/>
                </a:xfrm>
                <a:prstGeom prst="rect">
                  <a:avLst/>
                </a:prstGeom>
                <a:noFill/>
                <a:ln>
                  <a:noFill/>
                </a:ln>
              </p:spPr>
              <p:txBody>
                <a:bodyPr wrap="none" rtlCol="0">
                  <a:spAutoFit/>
                </a:bodyPr>
                <a:lstStyle/>
                <a:p>
                  <a:pPr algn="ctr"/>
                  <a:r>
                    <a:rPr lang="en-US" sz="1400" dirty="0" err="1" smtClean="0">
                      <a:solidFill>
                        <a:srgbClr val="F46914"/>
                      </a:solidFill>
                    </a:rPr>
                    <a:t>experi</a:t>
                  </a:r>
                  <a:r>
                    <a:rPr lang="en-US" sz="1400" dirty="0" smtClean="0">
                      <a:solidFill>
                        <a:srgbClr val="F46914"/>
                      </a:solidFill>
                    </a:rPr>
                    <a:t>-</a:t>
                  </a:r>
                </a:p>
                <a:p>
                  <a:pPr algn="ctr"/>
                  <a:r>
                    <a:rPr lang="en-US" sz="1400" dirty="0" smtClean="0">
                      <a:solidFill>
                        <a:srgbClr val="F46914"/>
                      </a:solidFill>
                    </a:rPr>
                    <a:t>men-</a:t>
                  </a:r>
                </a:p>
                <a:p>
                  <a:pPr algn="ctr"/>
                  <a:r>
                    <a:rPr lang="en-US" sz="1400" dirty="0" err="1" smtClean="0">
                      <a:solidFill>
                        <a:srgbClr val="F46914"/>
                      </a:solidFill>
                    </a:rPr>
                    <a:t>ters</a:t>
                  </a:r>
                  <a:endParaRPr lang="en-US" sz="1400" dirty="0">
                    <a:solidFill>
                      <a:srgbClr val="F46914"/>
                    </a:solidFill>
                  </a:endParaRPr>
                </a:p>
              </p:txBody>
            </p:sp>
            <p:sp>
              <p:nvSpPr>
                <p:cNvPr id="53" name="Szövegdoboz 52"/>
                <p:cNvSpPr txBox="1"/>
                <p:nvPr/>
              </p:nvSpPr>
              <p:spPr>
                <a:xfrm>
                  <a:off x="3514813" y="3854499"/>
                  <a:ext cx="1120280" cy="352210"/>
                </a:xfrm>
                <a:prstGeom prst="rect">
                  <a:avLst/>
                </a:prstGeom>
                <a:noFill/>
                <a:ln>
                  <a:noFill/>
                </a:ln>
              </p:spPr>
              <p:txBody>
                <a:bodyPr wrap="none" rtlCol="0">
                  <a:spAutoFit/>
                </a:bodyPr>
                <a:lstStyle/>
                <a:p>
                  <a:pPr algn="ctr"/>
                  <a:r>
                    <a:rPr lang="en-US" sz="1400" dirty="0" smtClean="0">
                      <a:solidFill>
                        <a:srgbClr val="F46914"/>
                      </a:solidFill>
                    </a:rPr>
                    <a:t>signals</a:t>
                  </a:r>
                  <a:endParaRPr lang="en-US" sz="1400" dirty="0">
                    <a:solidFill>
                      <a:srgbClr val="F46914"/>
                    </a:solidFill>
                  </a:endParaRPr>
                </a:p>
              </p:txBody>
            </p:sp>
            <p:sp>
              <p:nvSpPr>
                <p:cNvPr id="21" name="Ív 20"/>
                <p:cNvSpPr/>
                <p:nvPr/>
              </p:nvSpPr>
              <p:spPr>
                <a:xfrm>
                  <a:off x="2762250" y="3348030"/>
                  <a:ext cx="1004887" cy="661995"/>
                </a:xfrm>
                <a:prstGeom prst="arc">
                  <a:avLst>
                    <a:gd name="adj1" fmla="val 11249761"/>
                    <a:gd name="adj2" fmla="val 21104652"/>
                  </a:avLst>
                </a:prstGeom>
                <a:ln w="25400">
                  <a:solidFill>
                    <a:srgbClr val="F46914"/>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Ív 21"/>
                <p:cNvSpPr/>
                <p:nvPr/>
              </p:nvSpPr>
              <p:spPr>
                <a:xfrm flipV="1">
                  <a:off x="2795590" y="4029170"/>
                  <a:ext cx="952503" cy="585786"/>
                </a:xfrm>
                <a:prstGeom prst="arc">
                  <a:avLst>
                    <a:gd name="adj1" fmla="val 11770611"/>
                    <a:gd name="adj2" fmla="val 20753182"/>
                  </a:avLst>
                </a:prstGeom>
                <a:ln w="25400">
                  <a:solidFill>
                    <a:srgbClr val="F46914"/>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Csoportba foglalás 30"/>
              <p:cNvGrpSpPr/>
              <p:nvPr/>
            </p:nvGrpSpPr>
            <p:grpSpPr>
              <a:xfrm>
                <a:off x="3300534" y="3016148"/>
                <a:ext cx="2310213" cy="2110840"/>
                <a:chOff x="5156662" y="3452884"/>
                <a:chExt cx="2310213" cy="2110840"/>
              </a:xfrm>
            </p:grpSpPr>
            <p:sp>
              <p:nvSpPr>
                <p:cNvPr id="44" name="Ellipszis 43"/>
                <p:cNvSpPr/>
                <p:nvPr/>
              </p:nvSpPr>
              <p:spPr>
                <a:xfrm>
                  <a:off x="5195662" y="3452884"/>
                  <a:ext cx="2215072" cy="2110840"/>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Szövegdoboz 49"/>
                <p:cNvSpPr txBox="1"/>
                <p:nvPr/>
              </p:nvSpPr>
              <p:spPr>
                <a:xfrm>
                  <a:off x="5519623" y="4644893"/>
                  <a:ext cx="1556836" cy="646331"/>
                </a:xfrm>
                <a:prstGeom prst="rect">
                  <a:avLst/>
                </a:prstGeom>
                <a:noFill/>
                <a:ln>
                  <a:noFill/>
                </a:ln>
              </p:spPr>
              <p:txBody>
                <a:bodyPr wrap="none" rtlCol="0">
                  <a:spAutoFit/>
                </a:bodyPr>
                <a:lstStyle/>
                <a:p>
                  <a:pPr algn="ctr"/>
                  <a:r>
                    <a:rPr lang="en-US" dirty="0" smtClean="0">
                      <a:solidFill>
                        <a:schemeClr val="accent4">
                          <a:lumMod val="75000"/>
                          <a:lumOff val="25000"/>
                        </a:schemeClr>
                      </a:solidFill>
                    </a:rPr>
                    <a:t>Mathematical</a:t>
                  </a:r>
                </a:p>
                <a:p>
                  <a:pPr algn="ctr"/>
                  <a:r>
                    <a:rPr lang="en-US" dirty="0" smtClean="0">
                      <a:solidFill>
                        <a:schemeClr val="accent4">
                          <a:lumMod val="75000"/>
                          <a:lumOff val="25000"/>
                        </a:schemeClr>
                      </a:solidFill>
                    </a:rPr>
                    <a:t>world</a:t>
                  </a:r>
                  <a:endParaRPr lang="en-US" dirty="0">
                    <a:solidFill>
                      <a:schemeClr val="accent4">
                        <a:lumMod val="75000"/>
                        <a:lumOff val="25000"/>
                      </a:schemeClr>
                    </a:solidFill>
                  </a:endParaRPr>
                </a:p>
              </p:txBody>
            </p:sp>
            <p:sp>
              <p:nvSpPr>
                <p:cNvPr id="25" name="Szövegdoboz 24"/>
                <p:cNvSpPr txBox="1"/>
                <p:nvPr/>
              </p:nvSpPr>
              <p:spPr>
                <a:xfrm>
                  <a:off x="5156662" y="4121625"/>
                  <a:ext cx="2310213" cy="422651"/>
                </a:xfrm>
                <a:prstGeom prst="rect">
                  <a:avLst/>
                </a:prstGeom>
                <a:noFill/>
                <a:ln>
                  <a:noFill/>
                </a:ln>
              </p:spPr>
              <p:txBody>
                <a:bodyPr wrap="none" rtlCol="0">
                  <a:spAutoFit/>
                </a:bodyPr>
                <a:lstStyle/>
                <a:p>
                  <a:r>
                    <a:rPr lang="en-US" dirty="0" smtClean="0">
                      <a:solidFill>
                        <a:schemeClr val="accent4">
                          <a:lumMod val="75000"/>
                          <a:lumOff val="25000"/>
                        </a:schemeClr>
                      </a:solidFill>
                    </a:rPr>
                    <a:t>real numbers</a:t>
                  </a:r>
                  <a:endParaRPr lang="en-US" dirty="0">
                    <a:solidFill>
                      <a:schemeClr val="accent4">
                        <a:lumMod val="75000"/>
                        <a:lumOff val="25000"/>
                      </a:schemeClr>
                    </a:solidFill>
                  </a:endParaRPr>
                </a:p>
              </p:txBody>
            </p:sp>
          </p:grpSp>
        </p:grpSp>
        <p:sp>
          <p:nvSpPr>
            <p:cNvPr id="23" name="Téglalap 22"/>
            <p:cNvSpPr/>
            <p:nvPr/>
          </p:nvSpPr>
          <p:spPr>
            <a:xfrm>
              <a:off x="1969476" y="3059724"/>
              <a:ext cx="3516924" cy="2303584"/>
            </a:xfrm>
            <a:prstGeom prst="rect">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Csoportba foglalás 35"/>
          <p:cNvGrpSpPr/>
          <p:nvPr/>
        </p:nvGrpSpPr>
        <p:grpSpPr>
          <a:xfrm>
            <a:off x="6248781" y="3100309"/>
            <a:ext cx="2215072" cy="2110840"/>
            <a:chOff x="6248781" y="3113957"/>
            <a:chExt cx="2215072" cy="2110840"/>
          </a:xfrm>
        </p:grpSpPr>
        <p:sp>
          <p:nvSpPr>
            <p:cNvPr id="29" name="Ellipszis 28"/>
            <p:cNvSpPr/>
            <p:nvPr/>
          </p:nvSpPr>
          <p:spPr>
            <a:xfrm>
              <a:off x="6248781" y="3113957"/>
              <a:ext cx="2215072" cy="2110840"/>
            </a:xfrm>
            <a:prstGeom prst="ellipse">
              <a:avLst/>
            </a:prstGeom>
            <a:noFill/>
            <a:ln>
              <a:solidFill>
                <a:srgbClr val="045C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zövegdoboz 29"/>
            <p:cNvSpPr txBox="1"/>
            <p:nvPr/>
          </p:nvSpPr>
          <p:spPr>
            <a:xfrm>
              <a:off x="6709045" y="4060302"/>
              <a:ext cx="1338828" cy="923330"/>
            </a:xfrm>
            <a:prstGeom prst="rect">
              <a:avLst/>
            </a:prstGeom>
            <a:noFill/>
          </p:spPr>
          <p:txBody>
            <a:bodyPr wrap="none" rtlCol="0">
              <a:spAutoFit/>
            </a:bodyPr>
            <a:lstStyle/>
            <a:p>
              <a:pPr algn="ctr"/>
              <a:r>
                <a:rPr lang="en-US" dirty="0" err="1" smtClean="0">
                  <a:solidFill>
                    <a:srgbClr val="045C1B"/>
                  </a:solidFill>
                </a:rPr>
                <a:t>Spacetime</a:t>
              </a:r>
              <a:r>
                <a:rPr lang="en-US" dirty="0" smtClean="0">
                  <a:solidFill>
                    <a:srgbClr val="045C1B"/>
                  </a:solidFill>
                </a:rPr>
                <a:t>:</a:t>
              </a:r>
            </a:p>
            <a:p>
              <a:pPr algn="ctr"/>
              <a:r>
                <a:rPr lang="en-US" dirty="0" err="1" smtClean="0">
                  <a:solidFill>
                    <a:srgbClr val="045C1B"/>
                  </a:solidFill>
                </a:rPr>
                <a:t>Minkowski</a:t>
              </a:r>
              <a:endParaRPr lang="en-US" dirty="0" smtClean="0">
                <a:solidFill>
                  <a:srgbClr val="045C1B"/>
                </a:solidFill>
              </a:endParaRPr>
            </a:p>
            <a:p>
              <a:pPr algn="ctr"/>
              <a:r>
                <a:rPr lang="en-US" dirty="0" smtClean="0">
                  <a:solidFill>
                    <a:srgbClr val="045C1B"/>
                  </a:solidFill>
                </a:rPr>
                <a:t>geometry</a:t>
              </a:r>
              <a:endParaRPr lang="en-US" dirty="0">
                <a:solidFill>
                  <a:srgbClr val="045C1B"/>
                </a:solidFill>
              </a:endParaRPr>
            </a:p>
          </p:txBody>
        </p:sp>
        <p:sp>
          <p:nvSpPr>
            <p:cNvPr id="31" name="Szövegdoboz 30"/>
            <p:cNvSpPr txBox="1"/>
            <p:nvPr/>
          </p:nvSpPr>
          <p:spPr>
            <a:xfrm>
              <a:off x="6880711" y="3332322"/>
              <a:ext cx="966931" cy="646331"/>
            </a:xfrm>
            <a:prstGeom prst="rect">
              <a:avLst/>
            </a:prstGeom>
            <a:noFill/>
          </p:spPr>
          <p:txBody>
            <a:bodyPr wrap="none" rtlCol="0">
              <a:spAutoFit/>
            </a:bodyPr>
            <a:lstStyle/>
            <a:p>
              <a:r>
                <a:rPr lang="en-US" strike="sngStrike" dirty="0" smtClean="0">
                  <a:solidFill>
                    <a:srgbClr val="045C1B"/>
                  </a:solidFill>
                </a:rPr>
                <a:t>Time?</a:t>
              </a:r>
            </a:p>
            <a:p>
              <a:r>
                <a:rPr lang="en-US" strike="sngStrike" dirty="0" smtClean="0">
                  <a:solidFill>
                    <a:srgbClr val="045C1B"/>
                  </a:solidFill>
                </a:rPr>
                <a:t>Space?</a:t>
              </a:r>
              <a:endParaRPr lang="en-US" strike="sngStrike" dirty="0">
                <a:solidFill>
                  <a:srgbClr val="045C1B"/>
                </a:solidFill>
              </a:endParaRPr>
            </a:p>
          </p:txBody>
        </p:sp>
      </p:grpSp>
      <p:sp>
        <p:nvSpPr>
          <p:cNvPr id="32" name="Balra-jobbra nyíl 31"/>
          <p:cNvSpPr/>
          <p:nvPr/>
        </p:nvSpPr>
        <p:spPr>
          <a:xfrm>
            <a:off x="4747835" y="3974124"/>
            <a:ext cx="1406779" cy="4396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1+#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3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7"/>
          <p:cNvSpPr>
            <a:spLocks noGrp="1"/>
          </p:cNvSpPr>
          <p:nvPr>
            <p:ph type="title"/>
          </p:nvPr>
        </p:nvSpPr>
        <p:spPr>
          <a:xfrm>
            <a:off x="373742" y="744538"/>
            <a:ext cx="8454572" cy="1193119"/>
          </a:xfrm>
        </p:spPr>
        <p:txBody>
          <a:bodyPr>
            <a:normAutofit fontScale="90000"/>
          </a:bodyPr>
          <a:lstStyle/>
          <a:p>
            <a:pPr eaLnBrk="1" hangingPunct="1"/>
            <a:r>
              <a:rPr lang="en-US" dirty="0" smtClean="0"/>
              <a:t>Richard Feynman </a:t>
            </a:r>
            <a:r>
              <a:rPr lang="en-US" sz="2200" dirty="0" smtClean="0"/>
              <a:t>(lecture given on receiving the 1965 Nobel Prize for physics: )</a:t>
            </a:r>
            <a:r>
              <a:rPr lang="en-US" dirty="0" smtClean="0"/>
              <a:t/>
            </a:r>
            <a:br>
              <a:rPr lang="en-US" dirty="0" smtClean="0"/>
            </a:br>
            <a:endParaRPr lang="en-US" dirty="0" smtClean="0"/>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ADA234E-FFE4-436E-9A35-5603753AB1D9}" type="slidenum">
              <a:rPr lang="en-US"/>
              <a:pPr>
                <a:defRPr/>
              </a:pPr>
              <a:t>19</a:t>
            </a:fld>
            <a:endParaRPr lang="en-US" dirty="0"/>
          </a:p>
        </p:txBody>
      </p:sp>
      <p:sp>
        <p:nvSpPr>
          <p:cNvPr id="7" name="Szövegdoboz 6"/>
          <p:cNvSpPr txBox="1"/>
          <p:nvPr/>
        </p:nvSpPr>
        <p:spPr>
          <a:xfrm>
            <a:off x="380984" y="1730832"/>
            <a:ext cx="7833780" cy="2031325"/>
          </a:xfrm>
          <a:prstGeom prst="rect">
            <a:avLst/>
          </a:prstGeom>
          <a:noFill/>
        </p:spPr>
        <p:txBody>
          <a:bodyPr wrap="square" rtlCol="0">
            <a:spAutoFit/>
          </a:bodyPr>
          <a:lstStyle/>
          <a:p>
            <a:r>
              <a:rPr lang="en-US" dirty="0" smtClean="0"/>
              <a:t>Theories of the known, which are described by different physical ideas may be equivalent in all their predictions and are hence scientifically indistinguishable. However, they are not psychologically identical when trying to move from that base into the unknown. For different views suggest different kinds of modifications which might be made and hence are not equivalent in the hypotheses one generates from them in one’s attempt to understand what is not yet understood.</a:t>
            </a:r>
            <a:endParaRPr lang="en-US" dirty="0"/>
          </a:p>
        </p:txBody>
      </p:sp>
      <p:sp>
        <p:nvSpPr>
          <p:cNvPr id="9" name="Téglalap 8"/>
          <p:cNvSpPr/>
          <p:nvPr/>
        </p:nvSpPr>
        <p:spPr>
          <a:xfrm>
            <a:off x="381003" y="3875307"/>
            <a:ext cx="7946571" cy="1754326"/>
          </a:xfrm>
          <a:prstGeom prst="rect">
            <a:avLst/>
          </a:prstGeom>
        </p:spPr>
        <p:txBody>
          <a:bodyPr wrap="square">
            <a:spAutoFit/>
          </a:bodyPr>
          <a:lstStyle/>
          <a:p>
            <a:r>
              <a:rPr lang="en-US" dirty="0" smtClean="0">
                <a:solidFill>
                  <a:srgbClr val="FF0000"/>
                </a:solidFill>
              </a:rPr>
              <a:t>I, therefore, think that a good theoretical physicist today might find it useful to have a wide range of physical viewpoints and mathematical expressions of the same theory </a:t>
            </a:r>
            <a:r>
              <a:rPr lang="en-US" dirty="0" smtClean="0"/>
              <a:t>(for example, of quantum electrodynamics) available to him. </a:t>
            </a:r>
          </a:p>
          <a:p>
            <a:r>
              <a:rPr lang="en-US" dirty="0" smtClean="0"/>
              <a:t>… there is always a range of applications and problems in this realm for which the special viewpoint </a:t>
            </a:r>
            <a:r>
              <a:rPr lang="en-US" dirty="0" smtClean="0">
                <a:solidFill>
                  <a:srgbClr val="FF0000"/>
                </a:solidFill>
              </a:rPr>
              <a:t>gives one a special power and clarity of thought, which is valuable in itself.</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alpha val="25000"/>
          </a:srgbClr>
        </a:solidFill>
        <a:effectLst/>
      </p:bgPr>
    </p:bg>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r>
              <a:rPr lang="en-US" dirty="0" smtClean="0"/>
              <a:t>Amsterdam, September 27, 2014.</a:t>
            </a:r>
            <a:endParaRPr lang="hu-HU" dirty="0"/>
          </a:p>
        </p:txBody>
      </p:sp>
      <p:sp>
        <p:nvSpPr>
          <p:cNvPr id="3" name="Élőláb helye 2"/>
          <p:cNvSpPr>
            <a:spLocks noGrp="1"/>
          </p:cNvSpPr>
          <p:nvPr>
            <p:ph type="ftr" sz="quarter" idx="11"/>
          </p:nvPr>
        </p:nvSpPr>
        <p:spPr/>
        <p:txBody>
          <a:bodyPr/>
          <a:lstStyle/>
          <a:p>
            <a:pPr>
              <a:defRPr/>
            </a:pPr>
            <a:r>
              <a:rPr lang="en-US" dirty="0" smtClean="0"/>
              <a:t>The End of Time</a:t>
            </a:r>
            <a:endParaRPr lang="hu-HU" dirty="0"/>
          </a:p>
        </p:txBody>
      </p:sp>
      <p:sp>
        <p:nvSpPr>
          <p:cNvPr id="4" name="Dia számának helye 3"/>
          <p:cNvSpPr>
            <a:spLocks noGrp="1"/>
          </p:cNvSpPr>
          <p:nvPr>
            <p:ph type="sldNum" sz="quarter" idx="12"/>
          </p:nvPr>
        </p:nvSpPr>
        <p:spPr/>
        <p:txBody>
          <a:bodyPr/>
          <a:lstStyle/>
          <a:p>
            <a:pPr>
              <a:defRPr/>
            </a:pPr>
            <a:r>
              <a:rPr lang="en-US" smtClean="0"/>
              <a:t>Page: </a:t>
            </a:r>
            <a:fld id="{916C16D8-DF41-4A11-9688-94A4AF4B846A}" type="slidenum">
              <a:rPr lang="en-US" smtClean="0"/>
              <a:pPr>
                <a:defRPr/>
              </a:pPr>
              <a:t>2</a:t>
            </a:fld>
            <a:endParaRPr lang="en-US"/>
          </a:p>
        </p:txBody>
      </p:sp>
      <p:sp>
        <p:nvSpPr>
          <p:cNvPr id="5" name="Téglalap 4"/>
          <p:cNvSpPr/>
          <p:nvPr/>
        </p:nvSpPr>
        <p:spPr>
          <a:xfrm>
            <a:off x="1139483" y="914400"/>
            <a:ext cx="7118251" cy="646331"/>
          </a:xfrm>
          <a:prstGeom prst="rect">
            <a:avLst/>
          </a:prstGeom>
        </p:spPr>
        <p:txBody>
          <a:bodyPr wrap="square">
            <a:spAutoFit/>
          </a:bodyPr>
          <a:lstStyle/>
          <a:p>
            <a:endParaRPr lang="en-US" dirty="0" smtClean="0"/>
          </a:p>
          <a:p>
            <a:endParaRPr lang="en-US" dirty="0" smtClean="0"/>
          </a:p>
        </p:txBody>
      </p:sp>
      <p:sp>
        <p:nvSpPr>
          <p:cNvPr id="6" name="Téglalap 5"/>
          <p:cNvSpPr/>
          <p:nvPr/>
        </p:nvSpPr>
        <p:spPr>
          <a:xfrm>
            <a:off x="341531" y="683694"/>
            <a:ext cx="8235914" cy="1755196"/>
          </a:xfrm>
          <a:prstGeom prst="rect">
            <a:avLst/>
          </a:prstGeom>
        </p:spPr>
        <p:txBody>
          <a:bodyPr wrap="square">
            <a:spAutoFit/>
          </a:bodyPr>
          <a:lstStyle/>
          <a:p>
            <a:pPr algn="ctr"/>
            <a:r>
              <a:rPr lang="en-US" sz="3600" dirty="0" smtClean="0"/>
              <a:t>a tangible mathematical model</a:t>
            </a:r>
          </a:p>
          <a:p>
            <a:pPr algn="ctr"/>
            <a:r>
              <a:rPr lang="en-US" sz="3600" dirty="0" smtClean="0"/>
              <a:t>for </a:t>
            </a:r>
            <a:r>
              <a:rPr lang="en-US" sz="3600" dirty="0" err="1" smtClean="0"/>
              <a:t>relationist</a:t>
            </a:r>
            <a:r>
              <a:rPr lang="en-US" sz="3600" dirty="0" smtClean="0"/>
              <a:t> view of Mach and Leibniz:</a:t>
            </a:r>
          </a:p>
          <a:p>
            <a:endParaRPr lang="en-US" dirty="0" smtClean="0"/>
          </a:p>
          <a:p>
            <a:endParaRPr lang="en-US" dirty="0"/>
          </a:p>
        </p:txBody>
      </p:sp>
      <p:grpSp>
        <p:nvGrpSpPr>
          <p:cNvPr id="16" name="Csoportba foglalás 15"/>
          <p:cNvGrpSpPr/>
          <p:nvPr/>
        </p:nvGrpSpPr>
        <p:grpSpPr>
          <a:xfrm>
            <a:off x="881589" y="2619200"/>
            <a:ext cx="7425156" cy="1664895"/>
            <a:chOff x="881589" y="2438890"/>
            <a:chExt cx="7425156" cy="1664895"/>
          </a:xfrm>
        </p:grpSpPr>
        <p:sp>
          <p:nvSpPr>
            <p:cNvPr id="7" name="Szövegdoboz 6"/>
            <p:cNvSpPr txBox="1"/>
            <p:nvPr/>
          </p:nvSpPr>
          <p:spPr>
            <a:xfrm>
              <a:off x="881589" y="3519010"/>
              <a:ext cx="2475276" cy="584775"/>
            </a:xfrm>
            <a:prstGeom prst="rect">
              <a:avLst/>
            </a:prstGeom>
            <a:noFill/>
          </p:spPr>
          <p:txBody>
            <a:bodyPr wrap="square" rtlCol="0">
              <a:spAutoFit/>
            </a:bodyPr>
            <a:lstStyle/>
            <a:p>
              <a:r>
                <a:rPr lang="en-US" sz="3200" dirty="0" smtClean="0">
                  <a:solidFill>
                    <a:srgbClr val="003192"/>
                  </a:solidFill>
                </a:rPr>
                <a:t>rich theory</a:t>
              </a:r>
              <a:endParaRPr lang="en-US" sz="3200" dirty="0">
                <a:solidFill>
                  <a:srgbClr val="003192"/>
                </a:solidFill>
              </a:endParaRPr>
            </a:p>
          </p:txBody>
        </p:sp>
        <p:sp>
          <p:nvSpPr>
            <p:cNvPr id="8" name="Szövegdoboz 7"/>
            <p:cNvSpPr txBox="1"/>
            <p:nvPr/>
          </p:nvSpPr>
          <p:spPr>
            <a:xfrm>
              <a:off x="6057165" y="3519010"/>
              <a:ext cx="2249580" cy="584775"/>
            </a:xfrm>
            <a:prstGeom prst="rect">
              <a:avLst/>
            </a:prstGeom>
            <a:noFill/>
          </p:spPr>
          <p:txBody>
            <a:bodyPr wrap="square" rtlCol="0">
              <a:spAutoFit/>
            </a:bodyPr>
            <a:lstStyle/>
            <a:p>
              <a:r>
                <a:rPr lang="en-US" sz="3200" dirty="0" smtClean="0">
                  <a:solidFill>
                    <a:srgbClr val="003192"/>
                  </a:solidFill>
                </a:rPr>
                <a:t>poor theory</a:t>
              </a:r>
              <a:endParaRPr lang="en-US" sz="3200" dirty="0">
                <a:solidFill>
                  <a:srgbClr val="003192"/>
                </a:solidFill>
              </a:endParaRPr>
            </a:p>
          </p:txBody>
        </p:sp>
        <p:sp>
          <p:nvSpPr>
            <p:cNvPr id="10" name="Szalagnyíl lefelé 9"/>
            <p:cNvSpPr/>
            <p:nvPr/>
          </p:nvSpPr>
          <p:spPr>
            <a:xfrm>
              <a:off x="1744393" y="2438890"/>
              <a:ext cx="5542671" cy="998808"/>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solidFill>
                  <a:srgbClr val="FFFF00"/>
                </a:solidFill>
              </a:endParaRPr>
            </a:p>
          </p:txBody>
        </p:sp>
        <p:sp>
          <p:nvSpPr>
            <p:cNvPr id="11" name="Szövegdoboz 10"/>
            <p:cNvSpPr txBox="1"/>
            <p:nvPr/>
          </p:nvSpPr>
          <p:spPr>
            <a:xfrm>
              <a:off x="2996825" y="2528900"/>
              <a:ext cx="2800767" cy="738664"/>
            </a:xfrm>
            <a:prstGeom prst="rect">
              <a:avLst/>
            </a:prstGeom>
            <a:noFill/>
          </p:spPr>
          <p:txBody>
            <a:bodyPr wrap="none" rtlCol="0">
              <a:spAutoFit/>
            </a:bodyPr>
            <a:lstStyle/>
            <a:p>
              <a:pPr algn="ctr"/>
              <a:r>
                <a:rPr lang="en-US" sz="2400" dirty="0" smtClean="0">
                  <a:solidFill>
                    <a:srgbClr val="FF0000"/>
                  </a:solidFill>
                </a:rPr>
                <a:t> Interpretation</a:t>
              </a:r>
            </a:p>
            <a:p>
              <a:r>
                <a:rPr lang="en-US" dirty="0" smtClean="0">
                  <a:solidFill>
                    <a:srgbClr val="003192"/>
                  </a:solidFill>
                </a:rPr>
                <a:t>in the sense of math logic</a:t>
              </a:r>
              <a:endParaRPr lang="en-US" dirty="0">
                <a:solidFill>
                  <a:srgbClr val="003192"/>
                </a:solidFill>
              </a:endParaRPr>
            </a:p>
          </p:txBody>
        </p:sp>
      </p:grpSp>
      <p:sp>
        <p:nvSpPr>
          <p:cNvPr id="12" name="Szövegdoboz 11"/>
          <p:cNvSpPr txBox="1"/>
          <p:nvPr/>
        </p:nvSpPr>
        <p:spPr>
          <a:xfrm>
            <a:off x="6372200" y="4419110"/>
            <a:ext cx="1804725" cy="369332"/>
          </a:xfrm>
          <a:prstGeom prst="rect">
            <a:avLst/>
          </a:prstGeom>
          <a:noFill/>
        </p:spPr>
        <p:txBody>
          <a:bodyPr wrap="none" rtlCol="0">
            <a:spAutoFit/>
          </a:bodyPr>
          <a:lstStyle/>
          <a:p>
            <a:r>
              <a:rPr lang="en-US" dirty="0" smtClean="0"/>
              <a:t>Timeless theory</a:t>
            </a:r>
            <a:endParaRPr lang="en-US" dirty="0"/>
          </a:p>
        </p:txBody>
      </p:sp>
      <p:sp>
        <p:nvSpPr>
          <p:cNvPr id="13" name="Szövegdoboz 12"/>
          <p:cNvSpPr txBox="1"/>
          <p:nvPr/>
        </p:nvSpPr>
        <p:spPr>
          <a:xfrm>
            <a:off x="1106615" y="4419110"/>
            <a:ext cx="1659429" cy="369332"/>
          </a:xfrm>
          <a:prstGeom prst="rect">
            <a:avLst/>
          </a:prstGeom>
          <a:noFill/>
        </p:spPr>
        <p:txBody>
          <a:bodyPr wrap="none" rtlCol="0">
            <a:spAutoFit/>
          </a:bodyPr>
          <a:lstStyle/>
          <a:p>
            <a:r>
              <a:rPr lang="en-US" dirty="0" smtClean="0"/>
              <a:t>Theory of time</a:t>
            </a:r>
            <a:endParaRPr lang="en-US" dirty="0"/>
          </a:p>
        </p:txBody>
      </p:sp>
      <p:sp>
        <p:nvSpPr>
          <p:cNvPr id="14" name="Szalagnyíl lefelé 13"/>
          <p:cNvSpPr/>
          <p:nvPr/>
        </p:nvSpPr>
        <p:spPr>
          <a:xfrm rot="10800000">
            <a:off x="2411761" y="4914165"/>
            <a:ext cx="4320481" cy="450051"/>
          </a:xfrm>
          <a:prstGeom prst="curvedDownArrow">
            <a:avLst>
              <a:gd name="adj1" fmla="val 25000"/>
              <a:gd name="adj2" fmla="val 123420"/>
              <a:gd name="adj3" fmla="val 518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solidFill>
                <a:srgbClr val="FFFF00"/>
              </a:solidFill>
            </a:endParaRPr>
          </a:p>
        </p:txBody>
      </p:sp>
      <p:sp>
        <p:nvSpPr>
          <p:cNvPr id="15" name="Szövegdoboz 14"/>
          <p:cNvSpPr txBox="1"/>
          <p:nvPr/>
        </p:nvSpPr>
        <p:spPr>
          <a:xfrm>
            <a:off x="3941930" y="5364215"/>
            <a:ext cx="1390124" cy="369332"/>
          </a:xfrm>
          <a:prstGeom prst="rect">
            <a:avLst/>
          </a:prstGeom>
          <a:noFill/>
        </p:spPr>
        <p:txBody>
          <a:bodyPr wrap="none" rtlCol="0">
            <a:spAutoFit/>
          </a:bodyPr>
          <a:lstStyle/>
          <a:p>
            <a:r>
              <a:rPr lang="en-US" dirty="0" smtClean="0">
                <a:solidFill>
                  <a:srgbClr val="00B050"/>
                </a:solidFill>
              </a:rPr>
              <a:t>emergence</a:t>
            </a:r>
            <a:endParaRPr lang="en-US"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animBg="1"/>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15000"/>
            <a:lum/>
          </a:blip>
          <a:srcRect/>
          <a:stretch>
            <a:fillRect/>
          </a:stretch>
        </a:blipFill>
        <a:effectLst/>
      </p:bgPr>
    </p:bg>
    <p:spTree>
      <p:nvGrpSpPr>
        <p:cNvPr id="1" name=""/>
        <p:cNvGrpSpPr/>
        <p:nvPr/>
      </p:nvGrpSpPr>
      <p:grpSpPr>
        <a:xfrm>
          <a:off x="0" y="0"/>
          <a:ext cx="0" cy="0"/>
          <a:chOff x="0" y="0"/>
          <a:chExt cx="0" cy="0"/>
        </a:xfrm>
      </p:grpSpPr>
      <p:sp>
        <p:nvSpPr>
          <p:cNvPr id="30722" name="Cím 7"/>
          <p:cNvSpPr>
            <a:spLocks noGrp="1"/>
          </p:cNvSpPr>
          <p:nvPr>
            <p:ph type="title"/>
          </p:nvPr>
        </p:nvSpPr>
        <p:spPr>
          <a:xfrm>
            <a:off x="566555" y="724311"/>
            <a:ext cx="5895656" cy="1980220"/>
          </a:xfrm>
        </p:spPr>
        <p:txBody>
          <a:bodyPr>
            <a:normAutofit/>
          </a:bodyPr>
          <a:lstStyle/>
          <a:p>
            <a:pPr algn="ctr" eaLnBrk="1" hangingPunct="1"/>
            <a:r>
              <a:rPr lang="en-US" dirty="0" smtClean="0"/>
              <a:t>Other </a:t>
            </a:r>
            <a:r>
              <a:rPr lang="en-US" dirty="0" err="1" smtClean="0"/>
              <a:t>spacetimes</a:t>
            </a:r>
            <a:endParaRPr lang="en-US" dirty="0" smtClean="0"/>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974506B8-93F5-4B83-A970-807011A8C18B}" type="slidenum">
              <a:rPr lang="en-US"/>
              <a:pPr>
                <a:defRPr/>
              </a:pPr>
              <a:t>20</a:t>
            </a:fld>
            <a:endParaRPr lang="en-US" dirty="0"/>
          </a:p>
        </p:txBody>
      </p:sp>
      <p:sp>
        <p:nvSpPr>
          <p:cNvPr id="7" name="Szövegdoboz 6"/>
          <p:cNvSpPr txBox="1"/>
          <p:nvPr/>
        </p:nvSpPr>
        <p:spPr>
          <a:xfrm>
            <a:off x="431540" y="4191275"/>
            <a:ext cx="8468985" cy="1569660"/>
          </a:xfrm>
          <a:prstGeom prst="rect">
            <a:avLst/>
          </a:prstGeom>
          <a:noFill/>
        </p:spPr>
        <p:txBody>
          <a:bodyPr wrap="none" rtlCol="0">
            <a:spAutoFit/>
          </a:bodyPr>
          <a:lstStyle/>
          <a:p>
            <a:r>
              <a:rPr lang="en-US" sz="2400" dirty="0" smtClean="0"/>
              <a:t>-- General relativistic </a:t>
            </a:r>
            <a:r>
              <a:rPr lang="en-US" sz="2400" dirty="0" err="1" smtClean="0"/>
              <a:t>spacetime</a:t>
            </a:r>
            <a:r>
              <a:rPr lang="en-US" sz="2400" dirty="0" smtClean="0"/>
              <a:t> of static black hole</a:t>
            </a:r>
          </a:p>
          <a:p>
            <a:r>
              <a:rPr lang="en-US" sz="2400" dirty="0" smtClean="0"/>
              <a:t>-- </a:t>
            </a:r>
            <a:r>
              <a:rPr lang="en-US" sz="2400" dirty="0" err="1" smtClean="0"/>
              <a:t>Spacetime</a:t>
            </a:r>
            <a:r>
              <a:rPr lang="en-US" sz="2400" dirty="0" smtClean="0"/>
              <a:t> of rotating black hole</a:t>
            </a:r>
          </a:p>
          <a:p>
            <a:endParaRPr lang="en-US" sz="2400" dirty="0" smtClean="0"/>
          </a:p>
          <a:p>
            <a:r>
              <a:rPr lang="en-US" sz="2400" dirty="0" smtClean="0"/>
              <a:t>-- undirected signals for EPR, faster-than-light experimenters</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1642"/>
        </a:solidFill>
        <a:effectLst/>
      </p:bgPr>
    </p:bg>
    <p:spTree>
      <p:nvGrpSpPr>
        <p:cNvPr id="1" name=""/>
        <p:cNvGrpSpPr/>
        <p:nvPr/>
      </p:nvGrpSpPr>
      <p:grpSpPr>
        <a:xfrm>
          <a:off x="0" y="0"/>
          <a:ext cx="0" cy="0"/>
          <a:chOff x="0" y="0"/>
          <a:chExt cx="0" cy="0"/>
        </a:xfrm>
      </p:grpSpPr>
      <p:sp>
        <p:nvSpPr>
          <p:cNvPr id="37890" name="Cím 6"/>
          <p:cNvSpPr>
            <a:spLocks noGrp="1"/>
          </p:cNvSpPr>
          <p:nvPr>
            <p:ph type="title"/>
          </p:nvPr>
        </p:nvSpPr>
        <p:spPr>
          <a:xfrm>
            <a:off x="2951820" y="1628800"/>
            <a:ext cx="3150350" cy="1260140"/>
          </a:xfrm>
        </p:spPr>
        <p:txBody>
          <a:bodyPr>
            <a:noAutofit/>
          </a:bodyPr>
          <a:lstStyle/>
          <a:p>
            <a:r>
              <a:rPr lang="en-US" sz="6000" dirty="0" smtClean="0">
                <a:solidFill>
                  <a:schemeClr val="accent4">
                    <a:lumMod val="50000"/>
                    <a:lumOff val="50000"/>
                  </a:schemeClr>
                </a:solidFill>
              </a:rPr>
              <a:t>THE END</a:t>
            </a:r>
          </a:p>
        </p:txBody>
      </p:sp>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smtClean="0"/>
              <a:t>4</a:t>
            </a:r>
            <a:r>
              <a:rPr lang="hu-HU" smtClean="0"/>
              <a:t>.</a:t>
            </a:r>
            <a:endParaRPr lang="hu-HU"/>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09C30A7B-1921-41EC-B2AD-62F58584D20C}" type="slidenum">
              <a:rPr lang="en-US"/>
              <a:pPr>
                <a:defRPr/>
              </a:pPr>
              <a:t>21</a:t>
            </a:fld>
            <a:endParaRPr lang="en-US" dirty="0"/>
          </a:p>
        </p:txBody>
      </p:sp>
      <p:sp>
        <p:nvSpPr>
          <p:cNvPr id="7" name="Szövegdoboz 6"/>
          <p:cNvSpPr txBox="1"/>
          <p:nvPr/>
        </p:nvSpPr>
        <p:spPr>
          <a:xfrm>
            <a:off x="3478213" y="2909888"/>
            <a:ext cx="2154757" cy="769441"/>
          </a:xfrm>
          <a:prstGeom prst="rect">
            <a:avLst/>
          </a:prstGeom>
          <a:noFill/>
        </p:spPr>
        <p:txBody>
          <a:bodyPr wrap="none">
            <a:spAutoFit/>
          </a:bodyPr>
          <a:lstStyle/>
          <a:p>
            <a:pPr>
              <a:defRPr/>
            </a:pPr>
            <a:r>
              <a:rPr lang="en-US" sz="4400" dirty="0">
                <a:solidFill>
                  <a:srgbClr val="0070C0"/>
                </a:solidFill>
                <a:latin typeface="+mj-lt"/>
              </a:rPr>
              <a:t>OF TIME</a:t>
            </a:r>
          </a:p>
        </p:txBody>
      </p:sp>
      <p:sp>
        <p:nvSpPr>
          <p:cNvPr id="8" name="Szövegdoboz 7"/>
          <p:cNvSpPr txBox="1">
            <a:spLocks noChangeArrowheads="1"/>
          </p:cNvSpPr>
          <p:nvPr/>
        </p:nvSpPr>
        <p:spPr bwMode="auto">
          <a:xfrm>
            <a:off x="3221850" y="3811588"/>
            <a:ext cx="2924198" cy="461665"/>
          </a:xfrm>
          <a:prstGeom prst="rect">
            <a:avLst/>
          </a:prstGeom>
          <a:noFill/>
          <a:ln w="9525">
            <a:noFill/>
            <a:miter lim="800000"/>
            <a:headEnd/>
            <a:tailEnd/>
          </a:ln>
        </p:spPr>
        <p:txBody>
          <a:bodyPr wrap="none">
            <a:spAutoFit/>
          </a:bodyPr>
          <a:lstStyle/>
          <a:p>
            <a:r>
              <a:rPr lang="en-US" sz="2400" dirty="0">
                <a:solidFill>
                  <a:srgbClr val="0070C0"/>
                </a:solidFill>
              </a:rPr>
              <a:t>as a </a:t>
            </a:r>
            <a:r>
              <a:rPr lang="en-US" sz="2400" dirty="0" smtClean="0">
                <a:solidFill>
                  <a:srgbClr val="0070C0"/>
                </a:solidFill>
              </a:rPr>
              <a:t>primitive </a:t>
            </a:r>
            <a:r>
              <a:rPr lang="en-US" sz="2400" dirty="0">
                <a:solidFill>
                  <a:srgbClr val="0070C0"/>
                </a:solidFill>
              </a:rPr>
              <a:t>notion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5076632-0F29-4043-9196-0232EC9678B7}" type="slidenum">
              <a:rPr lang="en-US"/>
              <a:pPr>
                <a:defRPr/>
              </a:pPr>
              <a:t>3</a:t>
            </a:fld>
            <a:endParaRPr lang="en-US" dirty="0"/>
          </a:p>
        </p:txBody>
      </p:sp>
      <p:sp>
        <p:nvSpPr>
          <p:cNvPr id="7" name="Szövegdoboz 6"/>
          <p:cNvSpPr txBox="1"/>
          <p:nvPr/>
        </p:nvSpPr>
        <p:spPr>
          <a:xfrm>
            <a:off x="551688" y="490728"/>
            <a:ext cx="5100755" cy="646331"/>
          </a:xfrm>
          <a:prstGeom prst="rect">
            <a:avLst/>
          </a:prstGeom>
          <a:noFill/>
        </p:spPr>
        <p:txBody>
          <a:bodyPr wrap="none" rtlCol="0">
            <a:spAutoFit/>
          </a:bodyPr>
          <a:lstStyle/>
          <a:p>
            <a:r>
              <a:rPr lang="en-US" sz="3600" dirty="0" smtClean="0">
                <a:solidFill>
                  <a:srgbClr val="F46914"/>
                </a:solidFill>
              </a:rPr>
              <a:t>Signaling Theory  </a:t>
            </a:r>
            <a:r>
              <a:rPr lang="en-US" sz="3600" dirty="0" err="1" smtClean="0">
                <a:solidFill>
                  <a:srgbClr val="F46914"/>
                </a:solidFill>
              </a:rPr>
              <a:t>SigTh</a:t>
            </a:r>
            <a:endParaRPr lang="en-US" sz="3600" dirty="0">
              <a:solidFill>
                <a:srgbClr val="F46914"/>
              </a:solidFill>
            </a:endParaRPr>
          </a:p>
        </p:txBody>
      </p:sp>
      <p:sp>
        <p:nvSpPr>
          <p:cNvPr id="8" name="Szövegdoboz 7"/>
          <p:cNvSpPr txBox="1"/>
          <p:nvPr/>
        </p:nvSpPr>
        <p:spPr>
          <a:xfrm>
            <a:off x="609600" y="1307592"/>
            <a:ext cx="2364750" cy="646331"/>
          </a:xfrm>
          <a:prstGeom prst="rect">
            <a:avLst/>
          </a:prstGeom>
          <a:noFill/>
        </p:spPr>
        <p:txBody>
          <a:bodyPr wrap="none" rtlCol="0">
            <a:spAutoFit/>
          </a:bodyPr>
          <a:lstStyle/>
          <a:p>
            <a:r>
              <a:rPr lang="en-US" sz="3600" dirty="0" smtClean="0">
                <a:solidFill>
                  <a:srgbClr val="F46914"/>
                </a:solidFill>
              </a:rPr>
              <a:t>Language:</a:t>
            </a:r>
            <a:endParaRPr lang="en-US" sz="3600" dirty="0">
              <a:solidFill>
                <a:srgbClr val="F46914"/>
              </a:solidFill>
            </a:endParaRPr>
          </a:p>
        </p:txBody>
      </p:sp>
      <p:sp>
        <p:nvSpPr>
          <p:cNvPr id="9" name="Szövegdoboz 8"/>
          <p:cNvSpPr txBox="1"/>
          <p:nvPr/>
        </p:nvSpPr>
        <p:spPr>
          <a:xfrm>
            <a:off x="797613" y="5505650"/>
            <a:ext cx="7892716" cy="646331"/>
          </a:xfrm>
          <a:prstGeom prst="rect">
            <a:avLst/>
          </a:prstGeom>
          <a:noFill/>
        </p:spPr>
        <p:txBody>
          <a:bodyPr wrap="square" rtlCol="0">
            <a:spAutoFit/>
          </a:bodyPr>
          <a:lstStyle/>
          <a:p>
            <a:r>
              <a:rPr lang="en-US" dirty="0" smtClean="0"/>
              <a:t>James Ax’s paper  “The elementary foundations of </a:t>
            </a:r>
            <a:r>
              <a:rPr lang="en-US" dirty="0" err="1" smtClean="0"/>
              <a:t>spacetime</a:t>
            </a:r>
            <a:r>
              <a:rPr lang="en-US" dirty="0" smtClean="0"/>
              <a:t>”,</a:t>
            </a:r>
          </a:p>
          <a:p>
            <a:r>
              <a:rPr lang="en-US" dirty="0" smtClean="0"/>
              <a:t>Foundations of Physics 8 (1978), 507-546. </a:t>
            </a:r>
            <a:endParaRPr lang="en-US" dirty="0"/>
          </a:p>
        </p:txBody>
      </p:sp>
      <p:grpSp>
        <p:nvGrpSpPr>
          <p:cNvPr id="21" name="Csoportba foglalás 20"/>
          <p:cNvGrpSpPr/>
          <p:nvPr/>
        </p:nvGrpSpPr>
        <p:grpSpPr>
          <a:xfrm>
            <a:off x="1646675" y="2530656"/>
            <a:ext cx="5163312" cy="1873940"/>
            <a:chOff x="1536192" y="2760900"/>
            <a:chExt cx="5163312" cy="1873940"/>
          </a:xfrm>
        </p:grpSpPr>
        <p:sp>
          <p:nvSpPr>
            <p:cNvPr id="12" name="Szövegdoboz 11"/>
            <p:cNvSpPr txBox="1"/>
            <p:nvPr/>
          </p:nvSpPr>
          <p:spPr>
            <a:xfrm>
              <a:off x="1609344" y="3560064"/>
              <a:ext cx="1672253" cy="369332"/>
            </a:xfrm>
            <a:prstGeom prst="rect">
              <a:avLst/>
            </a:prstGeom>
            <a:noFill/>
          </p:spPr>
          <p:txBody>
            <a:bodyPr wrap="none" rtlCol="0">
              <a:spAutoFit/>
            </a:bodyPr>
            <a:lstStyle/>
            <a:p>
              <a:r>
                <a:rPr lang="en-US" dirty="0" smtClean="0">
                  <a:solidFill>
                    <a:srgbClr val="F46914"/>
                  </a:solidFill>
                </a:rPr>
                <a:t>Experimenters</a:t>
              </a:r>
              <a:endParaRPr lang="en-US" dirty="0">
                <a:solidFill>
                  <a:srgbClr val="F46914"/>
                </a:solidFill>
              </a:endParaRPr>
            </a:p>
          </p:txBody>
        </p:sp>
        <p:sp>
          <p:nvSpPr>
            <p:cNvPr id="10" name="Ellipszis 9"/>
            <p:cNvSpPr/>
            <p:nvPr/>
          </p:nvSpPr>
          <p:spPr>
            <a:xfrm>
              <a:off x="1536192" y="2938272"/>
              <a:ext cx="1816608" cy="1645920"/>
            </a:xfrm>
            <a:prstGeom prst="ellipse">
              <a:avLst/>
            </a:prstGeom>
            <a:noFill/>
            <a:ln>
              <a:solidFill>
                <a:srgbClr val="F469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zis 10"/>
            <p:cNvSpPr/>
            <p:nvPr/>
          </p:nvSpPr>
          <p:spPr>
            <a:xfrm>
              <a:off x="4882896" y="2846832"/>
              <a:ext cx="1816608" cy="1645920"/>
            </a:xfrm>
            <a:prstGeom prst="ellipse">
              <a:avLst/>
            </a:prstGeom>
            <a:noFill/>
            <a:ln>
              <a:solidFill>
                <a:srgbClr val="F469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zövegdoboz 12"/>
            <p:cNvSpPr txBox="1"/>
            <p:nvPr/>
          </p:nvSpPr>
          <p:spPr>
            <a:xfrm>
              <a:off x="5346192" y="3578352"/>
              <a:ext cx="941283" cy="369332"/>
            </a:xfrm>
            <a:prstGeom prst="rect">
              <a:avLst/>
            </a:prstGeom>
            <a:noFill/>
          </p:spPr>
          <p:txBody>
            <a:bodyPr wrap="none" rtlCol="0">
              <a:spAutoFit/>
            </a:bodyPr>
            <a:lstStyle/>
            <a:p>
              <a:r>
                <a:rPr lang="en-US" dirty="0" smtClean="0">
                  <a:solidFill>
                    <a:srgbClr val="F46914"/>
                  </a:solidFill>
                </a:rPr>
                <a:t>Signals</a:t>
              </a:r>
              <a:endParaRPr lang="en-US" dirty="0">
                <a:solidFill>
                  <a:srgbClr val="F46914"/>
                </a:solidFill>
              </a:endParaRPr>
            </a:p>
          </p:txBody>
        </p:sp>
        <p:sp>
          <p:nvSpPr>
            <p:cNvPr id="18" name="Szövegdoboz 17"/>
            <p:cNvSpPr txBox="1"/>
            <p:nvPr/>
          </p:nvSpPr>
          <p:spPr>
            <a:xfrm>
              <a:off x="3761232" y="2760900"/>
              <a:ext cx="723275" cy="369332"/>
            </a:xfrm>
            <a:prstGeom prst="rect">
              <a:avLst/>
            </a:prstGeom>
            <a:noFill/>
          </p:spPr>
          <p:txBody>
            <a:bodyPr wrap="none" rtlCol="0">
              <a:spAutoFit/>
            </a:bodyPr>
            <a:lstStyle/>
            <a:p>
              <a:r>
                <a:rPr lang="en-US" dirty="0" smtClean="0">
                  <a:solidFill>
                    <a:srgbClr val="F46914"/>
                  </a:solidFill>
                </a:rPr>
                <a:t>Send</a:t>
              </a:r>
              <a:endParaRPr lang="en-US" dirty="0">
                <a:solidFill>
                  <a:srgbClr val="F46914"/>
                </a:solidFill>
              </a:endParaRPr>
            </a:p>
          </p:txBody>
        </p:sp>
        <p:sp>
          <p:nvSpPr>
            <p:cNvPr id="19" name="Szövegdoboz 18"/>
            <p:cNvSpPr txBox="1"/>
            <p:nvPr/>
          </p:nvSpPr>
          <p:spPr>
            <a:xfrm>
              <a:off x="3606422" y="4265508"/>
              <a:ext cx="1018227" cy="369332"/>
            </a:xfrm>
            <a:prstGeom prst="rect">
              <a:avLst/>
            </a:prstGeom>
            <a:noFill/>
          </p:spPr>
          <p:txBody>
            <a:bodyPr wrap="none" rtlCol="0">
              <a:spAutoFit/>
            </a:bodyPr>
            <a:lstStyle/>
            <a:p>
              <a:r>
                <a:rPr lang="en-US" dirty="0" smtClean="0">
                  <a:solidFill>
                    <a:srgbClr val="F46914"/>
                  </a:solidFill>
                </a:rPr>
                <a:t>Receive</a:t>
              </a:r>
              <a:endParaRPr lang="en-US" dirty="0">
                <a:solidFill>
                  <a:srgbClr val="F46914"/>
                </a:solidFill>
              </a:endParaRPr>
            </a:p>
          </p:txBody>
        </p:sp>
      </p:grpSp>
      <p:sp>
        <p:nvSpPr>
          <p:cNvPr id="24" name="Ív 23"/>
          <p:cNvSpPr/>
          <p:nvPr/>
        </p:nvSpPr>
        <p:spPr>
          <a:xfrm>
            <a:off x="3215148" y="2507226"/>
            <a:ext cx="1946788" cy="663679"/>
          </a:xfrm>
          <a:prstGeom prst="arc">
            <a:avLst>
              <a:gd name="adj1" fmla="val 10878117"/>
              <a:gd name="adj2" fmla="val 0"/>
            </a:avLst>
          </a:prstGeom>
          <a:ln w="63500">
            <a:solidFill>
              <a:srgbClr val="F46914"/>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Ív 24"/>
          <p:cNvSpPr/>
          <p:nvPr/>
        </p:nvSpPr>
        <p:spPr>
          <a:xfrm>
            <a:off x="3293805" y="3765755"/>
            <a:ext cx="1946788" cy="663679"/>
          </a:xfrm>
          <a:prstGeom prst="arc">
            <a:avLst>
              <a:gd name="adj1" fmla="val 73059"/>
              <a:gd name="adj2" fmla="val 10803804"/>
            </a:avLst>
          </a:prstGeom>
          <a:ln w="63500">
            <a:solidFill>
              <a:srgbClr val="F46914"/>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5076632-0F29-4043-9196-0232EC9678B7}" type="slidenum">
              <a:rPr lang="en-US"/>
              <a:pPr>
                <a:defRPr/>
              </a:pPr>
              <a:t>4</a:t>
            </a:fld>
            <a:endParaRPr lang="en-US" dirty="0"/>
          </a:p>
        </p:txBody>
      </p:sp>
      <p:sp>
        <p:nvSpPr>
          <p:cNvPr id="7" name="Szövegdoboz 6"/>
          <p:cNvSpPr txBox="1"/>
          <p:nvPr/>
        </p:nvSpPr>
        <p:spPr>
          <a:xfrm>
            <a:off x="551688" y="490728"/>
            <a:ext cx="7315016" cy="646331"/>
          </a:xfrm>
          <a:prstGeom prst="rect">
            <a:avLst/>
          </a:prstGeom>
          <a:noFill/>
        </p:spPr>
        <p:txBody>
          <a:bodyPr wrap="none" rtlCol="0">
            <a:spAutoFit/>
          </a:bodyPr>
          <a:lstStyle/>
          <a:p>
            <a:r>
              <a:rPr lang="en-US" sz="3600" dirty="0" err="1" smtClean="0">
                <a:solidFill>
                  <a:srgbClr val="F46914"/>
                </a:solidFill>
              </a:rPr>
              <a:t>SigTh</a:t>
            </a:r>
            <a:r>
              <a:rPr lang="en-US" sz="3600" dirty="0" smtClean="0">
                <a:solidFill>
                  <a:srgbClr val="F46914"/>
                </a:solidFill>
              </a:rPr>
              <a:t>:  Axioms all formulas valid in</a:t>
            </a:r>
            <a:endParaRPr lang="en-US" sz="3600" dirty="0">
              <a:solidFill>
                <a:srgbClr val="F46914"/>
              </a:solidFill>
            </a:endParaRPr>
          </a:p>
        </p:txBody>
      </p:sp>
      <p:sp>
        <p:nvSpPr>
          <p:cNvPr id="8" name="Szövegdoboz 7"/>
          <p:cNvSpPr txBox="1"/>
          <p:nvPr/>
        </p:nvSpPr>
        <p:spPr>
          <a:xfrm>
            <a:off x="566555" y="998730"/>
            <a:ext cx="4237057" cy="646331"/>
          </a:xfrm>
          <a:prstGeom prst="rect">
            <a:avLst/>
          </a:prstGeom>
          <a:noFill/>
        </p:spPr>
        <p:txBody>
          <a:bodyPr wrap="none" rtlCol="0">
            <a:spAutoFit/>
          </a:bodyPr>
          <a:lstStyle/>
          <a:p>
            <a:r>
              <a:rPr lang="en-US" sz="3600" dirty="0" smtClean="0">
                <a:solidFill>
                  <a:schemeClr val="accent4">
                    <a:lumMod val="50000"/>
                    <a:lumOff val="50000"/>
                  </a:schemeClr>
                </a:solidFill>
              </a:rPr>
              <a:t>the intended model</a:t>
            </a:r>
            <a:r>
              <a:rPr lang="en-US" sz="3600" dirty="0" smtClean="0">
                <a:solidFill>
                  <a:srgbClr val="F46914"/>
                </a:solidFill>
              </a:rPr>
              <a:t>:</a:t>
            </a:r>
            <a:endParaRPr lang="en-US" sz="3600" dirty="0">
              <a:solidFill>
                <a:srgbClr val="F46914"/>
              </a:solidFill>
            </a:endParaRPr>
          </a:p>
        </p:txBody>
      </p:sp>
      <p:grpSp>
        <p:nvGrpSpPr>
          <p:cNvPr id="26" name="Csoportba foglalás 25"/>
          <p:cNvGrpSpPr/>
          <p:nvPr/>
        </p:nvGrpSpPr>
        <p:grpSpPr>
          <a:xfrm>
            <a:off x="601980" y="1662190"/>
            <a:ext cx="6657276" cy="1721805"/>
            <a:chOff x="723900" y="2175877"/>
            <a:chExt cx="6657276" cy="1721805"/>
          </a:xfrm>
        </p:grpSpPr>
        <p:sp>
          <p:nvSpPr>
            <p:cNvPr id="20" name="Szövegdoboz 19"/>
            <p:cNvSpPr txBox="1"/>
            <p:nvPr/>
          </p:nvSpPr>
          <p:spPr>
            <a:xfrm>
              <a:off x="723900" y="2175877"/>
              <a:ext cx="6487673" cy="461665"/>
            </a:xfrm>
            <a:prstGeom prst="rect">
              <a:avLst/>
            </a:prstGeom>
            <a:noFill/>
          </p:spPr>
          <p:txBody>
            <a:bodyPr wrap="none" rtlCol="0">
              <a:spAutoFit/>
            </a:bodyPr>
            <a:lstStyle/>
            <a:p>
              <a:r>
                <a:rPr lang="en-US" sz="2400" dirty="0" smtClean="0">
                  <a:solidFill>
                    <a:srgbClr val="F46914"/>
                  </a:solidFill>
                </a:rPr>
                <a:t>Experimenters: straight lines of slope &lt; 1 in </a:t>
              </a:r>
              <a:r>
                <a:rPr lang="en-US" sz="2400" dirty="0" smtClean="0">
                  <a:solidFill>
                    <a:srgbClr val="F46914"/>
                  </a:solidFill>
                  <a:latin typeface="Franklin Gothic Demi" pitchFamily="34" charset="0"/>
                </a:rPr>
                <a:t>R</a:t>
              </a:r>
              <a:r>
                <a:rPr lang="en-US" sz="2400" baseline="30000" dirty="0" smtClean="0">
                  <a:solidFill>
                    <a:srgbClr val="F46914"/>
                  </a:solidFill>
                  <a:latin typeface="Franklin Gothic Demi" pitchFamily="34" charset="0"/>
                </a:rPr>
                <a:t>4</a:t>
              </a:r>
              <a:endParaRPr lang="en-US" sz="2400" baseline="30000" dirty="0">
                <a:solidFill>
                  <a:srgbClr val="F46914"/>
                </a:solidFill>
              </a:endParaRPr>
            </a:p>
          </p:txBody>
        </p:sp>
        <p:sp>
          <p:nvSpPr>
            <p:cNvPr id="10" name="Szövegdoboz 9"/>
            <p:cNvSpPr txBox="1"/>
            <p:nvPr/>
          </p:nvSpPr>
          <p:spPr>
            <a:xfrm>
              <a:off x="729996" y="2580922"/>
              <a:ext cx="6651180" cy="461665"/>
            </a:xfrm>
            <a:prstGeom prst="rect">
              <a:avLst/>
            </a:prstGeom>
            <a:noFill/>
          </p:spPr>
          <p:txBody>
            <a:bodyPr wrap="none" rtlCol="0">
              <a:spAutoFit/>
            </a:bodyPr>
            <a:lstStyle/>
            <a:p>
              <a:r>
                <a:rPr lang="en-US" sz="2400" dirty="0" smtClean="0">
                  <a:solidFill>
                    <a:srgbClr val="F46914"/>
                  </a:solidFill>
                </a:rPr>
                <a:t>Signals: finite segments of lines of slope 1 in </a:t>
              </a:r>
              <a:r>
                <a:rPr lang="en-US" sz="2400" dirty="0" smtClean="0">
                  <a:solidFill>
                    <a:srgbClr val="F46914"/>
                  </a:solidFill>
                  <a:latin typeface="Franklin Gothic Demi" pitchFamily="34" charset="0"/>
                </a:rPr>
                <a:t>R</a:t>
              </a:r>
              <a:r>
                <a:rPr lang="en-US" sz="2400" baseline="30000" dirty="0" smtClean="0">
                  <a:solidFill>
                    <a:srgbClr val="F46914"/>
                  </a:solidFill>
                  <a:latin typeface="Franklin Gothic Demi" pitchFamily="34" charset="0"/>
                </a:rPr>
                <a:t>4</a:t>
              </a:r>
              <a:endParaRPr lang="en-US" sz="2400" baseline="30000" dirty="0">
                <a:solidFill>
                  <a:srgbClr val="F46914"/>
                </a:solidFill>
              </a:endParaRPr>
            </a:p>
          </p:txBody>
        </p:sp>
        <p:sp>
          <p:nvSpPr>
            <p:cNvPr id="11" name="Szövegdoboz 10"/>
            <p:cNvSpPr txBox="1"/>
            <p:nvPr/>
          </p:nvSpPr>
          <p:spPr>
            <a:xfrm>
              <a:off x="736600" y="2985967"/>
              <a:ext cx="6141425" cy="461665"/>
            </a:xfrm>
            <a:prstGeom prst="rect">
              <a:avLst/>
            </a:prstGeom>
            <a:noFill/>
          </p:spPr>
          <p:txBody>
            <a:bodyPr wrap="none" rtlCol="0">
              <a:spAutoFit/>
            </a:bodyPr>
            <a:lstStyle/>
            <a:p>
              <a:r>
                <a:rPr lang="en-US" sz="2400" dirty="0" smtClean="0">
                  <a:solidFill>
                    <a:srgbClr val="F46914"/>
                  </a:solidFill>
                </a:rPr>
                <a:t>Sends: starting point of segment lies on line</a:t>
              </a:r>
              <a:endParaRPr lang="en-US" sz="2400" baseline="30000" dirty="0">
                <a:solidFill>
                  <a:srgbClr val="F46914"/>
                </a:solidFill>
              </a:endParaRPr>
            </a:p>
          </p:txBody>
        </p:sp>
        <p:sp>
          <p:nvSpPr>
            <p:cNvPr id="12" name="Szövegdoboz 11"/>
            <p:cNvSpPr txBox="1"/>
            <p:nvPr/>
          </p:nvSpPr>
          <p:spPr>
            <a:xfrm>
              <a:off x="749300" y="3436017"/>
              <a:ext cx="6125395" cy="461665"/>
            </a:xfrm>
            <a:prstGeom prst="rect">
              <a:avLst/>
            </a:prstGeom>
            <a:noFill/>
          </p:spPr>
          <p:txBody>
            <a:bodyPr wrap="none" rtlCol="0">
              <a:spAutoFit/>
            </a:bodyPr>
            <a:lstStyle/>
            <a:p>
              <a:r>
                <a:rPr lang="en-US" sz="2400" dirty="0" smtClean="0">
                  <a:solidFill>
                    <a:srgbClr val="F46914"/>
                  </a:solidFill>
                </a:rPr>
                <a:t>Receives: end point  of segment lies on line</a:t>
              </a:r>
              <a:endParaRPr lang="en-US" sz="2400" baseline="30000" dirty="0">
                <a:solidFill>
                  <a:srgbClr val="F46914"/>
                </a:solidFill>
              </a:endParaRPr>
            </a:p>
          </p:txBody>
        </p:sp>
      </p:grpSp>
      <p:sp>
        <p:nvSpPr>
          <p:cNvPr id="14" name="Szövegdoboz 103"/>
          <p:cNvSpPr txBox="1">
            <a:spLocks noChangeArrowheads="1"/>
          </p:cNvSpPr>
          <p:nvPr/>
        </p:nvSpPr>
        <p:spPr bwMode="auto">
          <a:xfrm>
            <a:off x="2371544" y="5399928"/>
            <a:ext cx="1300356" cy="369332"/>
          </a:xfrm>
          <a:prstGeom prst="rect">
            <a:avLst/>
          </a:prstGeom>
          <a:noFill/>
          <a:ln w="9525">
            <a:noFill/>
            <a:miter lim="800000"/>
            <a:headEnd/>
            <a:tailEnd/>
          </a:ln>
        </p:spPr>
        <p:txBody>
          <a:bodyPr wrap="none">
            <a:spAutoFit/>
          </a:bodyPr>
          <a:lstStyle/>
          <a:p>
            <a:r>
              <a:rPr lang="en-US" dirty="0" smtClean="0"/>
              <a:t>Sends(</a:t>
            </a:r>
            <a:r>
              <a:rPr lang="en-US" dirty="0" err="1" smtClean="0"/>
              <a:t>e,s</a:t>
            </a:r>
            <a:r>
              <a:rPr lang="en-US" dirty="0" smtClean="0"/>
              <a:t>)</a:t>
            </a:r>
            <a:endParaRPr lang="en-US" dirty="0"/>
          </a:p>
        </p:txBody>
      </p:sp>
      <p:grpSp>
        <p:nvGrpSpPr>
          <p:cNvPr id="28" name="Csoportba foglalás 27"/>
          <p:cNvGrpSpPr/>
          <p:nvPr/>
        </p:nvGrpSpPr>
        <p:grpSpPr>
          <a:xfrm>
            <a:off x="2951819" y="3428999"/>
            <a:ext cx="2340264" cy="3026951"/>
            <a:chOff x="3914869" y="4234733"/>
            <a:chExt cx="1102859" cy="1428757"/>
          </a:xfrm>
        </p:grpSpPr>
        <p:grpSp>
          <p:nvGrpSpPr>
            <p:cNvPr id="21" name="Csoportba foglalás 20"/>
            <p:cNvGrpSpPr/>
            <p:nvPr/>
          </p:nvGrpSpPr>
          <p:grpSpPr>
            <a:xfrm>
              <a:off x="3914869" y="4234733"/>
              <a:ext cx="1102859" cy="1428757"/>
              <a:chOff x="3914869" y="4237783"/>
              <a:chExt cx="1102859" cy="1428757"/>
            </a:xfrm>
          </p:grpSpPr>
          <p:cxnSp>
            <p:nvCxnSpPr>
              <p:cNvPr id="18" name="Egyenes összekötő 17"/>
              <p:cNvCxnSpPr/>
              <p:nvPr/>
            </p:nvCxnSpPr>
            <p:spPr bwMode="auto">
              <a:xfrm>
                <a:off x="3914869" y="4492698"/>
                <a:ext cx="557696" cy="978852"/>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p:cNvCxnSpPr/>
              <p:nvPr/>
            </p:nvCxnSpPr>
            <p:spPr bwMode="auto">
              <a:xfrm flipH="1">
                <a:off x="4911682" y="4237783"/>
                <a:ext cx="57542" cy="1062145"/>
              </a:xfrm>
              <a:prstGeom prst="line">
                <a:avLst/>
              </a:prstGeom>
              <a:ln w="25400">
                <a:solidFill>
                  <a:schemeClr val="accent4">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bwMode="auto">
              <a:xfrm flipH="1">
                <a:off x="4369300" y="4513941"/>
                <a:ext cx="606008" cy="75129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3" name="Szövegdoboz 104"/>
              <p:cNvSpPr txBox="1">
                <a:spLocks noChangeArrowheads="1"/>
              </p:cNvSpPr>
              <p:nvPr/>
            </p:nvSpPr>
            <p:spPr bwMode="auto">
              <a:xfrm>
                <a:off x="4497632" y="4726370"/>
                <a:ext cx="159545" cy="217911"/>
              </a:xfrm>
              <a:prstGeom prst="rect">
                <a:avLst/>
              </a:prstGeom>
              <a:noFill/>
              <a:ln w="9525">
                <a:noFill/>
                <a:miter lim="800000"/>
                <a:headEnd/>
                <a:tailEnd/>
              </a:ln>
            </p:spPr>
            <p:txBody>
              <a:bodyPr wrap="none">
                <a:spAutoFit/>
              </a:bodyPr>
              <a:lstStyle/>
              <a:p>
                <a:r>
                  <a:rPr lang="en-US" sz="2400" dirty="0">
                    <a:solidFill>
                      <a:srgbClr val="FF0000"/>
                    </a:solidFill>
                  </a:rPr>
                  <a:t>s</a:t>
                </a:r>
              </a:p>
            </p:txBody>
          </p:sp>
          <p:sp>
            <p:nvSpPr>
              <p:cNvPr id="24" name="Szövegdoboz 105"/>
              <p:cNvSpPr txBox="1">
                <a:spLocks noChangeArrowheads="1"/>
              </p:cNvSpPr>
              <p:nvPr/>
            </p:nvSpPr>
            <p:spPr bwMode="auto">
              <a:xfrm>
                <a:off x="4817390" y="5251960"/>
                <a:ext cx="200338" cy="217911"/>
              </a:xfrm>
              <a:prstGeom prst="rect">
                <a:avLst/>
              </a:prstGeom>
              <a:noFill/>
              <a:ln w="9525">
                <a:noFill/>
                <a:miter lim="800000"/>
                <a:headEnd/>
                <a:tailEnd/>
              </a:ln>
            </p:spPr>
            <p:txBody>
              <a:bodyPr wrap="none">
                <a:spAutoFit/>
              </a:bodyPr>
              <a:lstStyle/>
              <a:p>
                <a:r>
                  <a:rPr lang="en-US" sz="2400" dirty="0">
                    <a:solidFill>
                      <a:schemeClr val="tx2"/>
                    </a:solidFill>
                  </a:rPr>
                  <a:t>e’</a:t>
                </a:r>
              </a:p>
            </p:txBody>
          </p:sp>
          <p:sp>
            <p:nvSpPr>
              <p:cNvPr id="25" name="Szövegdoboz 107"/>
              <p:cNvSpPr txBox="1">
                <a:spLocks noChangeArrowheads="1"/>
              </p:cNvSpPr>
              <p:nvPr/>
            </p:nvSpPr>
            <p:spPr bwMode="auto">
              <a:xfrm>
                <a:off x="4445088" y="5448629"/>
                <a:ext cx="167855" cy="217911"/>
              </a:xfrm>
              <a:prstGeom prst="rect">
                <a:avLst/>
              </a:prstGeom>
              <a:noFill/>
              <a:ln w="9525">
                <a:noFill/>
                <a:miter lim="800000"/>
                <a:headEnd/>
                <a:tailEnd/>
              </a:ln>
            </p:spPr>
            <p:txBody>
              <a:bodyPr wrap="none">
                <a:spAutoFit/>
              </a:bodyPr>
              <a:lstStyle/>
              <a:p>
                <a:r>
                  <a:rPr lang="en-US" sz="2400" dirty="0">
                    <a:solidFill>
                      <a:schemeClr val="tx2"/>
                    </a:solidFill>
                  </a:rPr>
                  <a:t>e</a:t>
                </a:r>
              </a:p>
            </p:txBody>
          </p:sp>
        </p:grpSp>
        <p:sp>
          <p:nvSpPr>
            <p:cNvPr id="17" name="Ellipszis 16"/>
            <p:cNvSpPr/>
            <p:nvPr/>
          </p:nvSpPr>
          <p:spPr bwMode="auto">
            <a:xfrm>
              <a:off x="4296628" y="5186027"/>
              <a:ext cx="148462" cy="13209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9" name="Szövegdoboz 103"/>
          <p:cNvSpPr txBox="1">
            <a:spLocks noChangeArrowheads="1"/>
          </p:cNvSpPr>
          <p:nvPr/>
        </p:nvSpPr>
        <p:spPr bwMode="auto">
          <a:xfrm>
            <a:off x="5427095" y="3879050"/>
            <a:ext cx="1646605" cy="369332"/>
          </a:xfrm>
          <a:prstGeom prst="rect">
            <a:avLst/>
          </a:prstGeom>
          <a:noFill/>
          <a:ln w="9525">
            <a:noFill/>
            <a:miter lim="800000"/>
            <a:headEnd/>
            <a:tailEnd/>
          </a:ln>
        </p:spPr>
        <p:txBody>
          <a:bodyPr wrap="none">
            <a:spAutoFit/>
          </a:bodyPr>
          <a:lstStyle/>
          <a:p>
            <a:r>
              <a:rPr lang="en-US" dirty="0" smtClean="0"/>
              <a:t>Receives(</a:t>
            </a:r>
            <a:r>
              <a:rPr lang="en-US" dirty="0" err="1" smtClean="0"/>
              <a:t>e’,s</a:t>
            </a:r>
            <a:r>
              <a:rPr lang="en-US" dirty="0" smtClean="0"/>
              <a:t>)</a:t>
            </a:r>
            <a:endParaRPr lang="en-US" dirty="0"/>
          </a:p>
        </p:txBody>
      </p:sp>
      <p:sp>
        <p:nvSpPr>
          <p:cNvPr id="30" name="Ellipszis 29"/>
          <p:cNvSpPr/>
          <p:nvPr/>
        </p:nvSpPr>
        <p:spPr bwMode="auto">
          <a:xfrm>
            <a:off x="5022050" y="3914232"/>
            <a:ext cx="315035" cy="2798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2F0D4130-F17D-48F2-84D3-25BEDF08BBA0}" type="slidenum">
              <a:rPr lang="en-US"/>
              <a:pPr>
                <a:defRPr/>
              </a:pPr>
              <a:t>5</a:t>
            </a:fld>
            <a:endParaRPr lang="en-US" dirty="0"/>
          </a:p>
        </p:txBody>
      </p:sp>
      <p:pic>
        <p:nvPicPr>
          <p:cNvPr id="7" name="Kép 6" descr="imagesCA1VQ383.jpg"/>
          <p:cNvPicPr>
            <a:picLocks noChangeAspect="1"/>
          </p:cNvPicPr>
          <p:nvPr/>
        </p:nvPicPr>
        <p:blipFill>
          <a:blip r:embed="rId3" cstate="print"/>
          <a:srcRect l="7310" t="5814" r="65021" b="49664"/>
          <a:stretch>
            <a:fillRect/>
          </a:stretch>
        </p:blipFill>
        <p:spPr bwMode="auto">
          <a:xfrm>
            <a:off x="4162425" y="423863"/>
            <a:ext cx="517525" cy="873125"/>
          </a:xfrm>
          <a:prstGeom prst="rect">
            <a:avLst/>
          </a:prstGeom>
          <a:noFill/>
          <a:ln w="9525">
            <a:noFill/>
            <a:miter lim="800000"/>
            <a:headEnd/>
            <a:tailEnd/>
          </a:ln>
        </p:spPr>
      </p:pic>
      <p:pic>
        <p:nvPicPr>
          <p:cNvPr id="18438" name="Kép 8" descr="imagesCA1VQ383.jpg"/>
          <p:cNvPicPr>
            <a:picLocks noChangeAspect="1"/>
          </p:cNvPicPr>
          <p:nvPr/>
        </p:nvPicPr>
        <p:blipFill>
          <a:blip r:embed="rId4" cstate="print"/>
          <a:stretch>
            <a:fillRect/>
          </a:stretch>
        </p:blipFill>
        <p:spPr bwMode="auto">
          <a:xfrm>
            <a:off x="5586413" y="419630"/>
            <a:ext cx="517525" cy="862541"/>
          </a:xfrm>
          <a:prstGeom prst="rect">
            <a:avLst/>
          </a:prstGeom>
          <a:noFill/>
          <a:ln w="9525">
            <a:noFill/>
            <a:miter lim="800000"/>
            <a:headEnd/>
            <a:tailEnd/>
          </a:ln>
        </p:spPr>
      </p:pic>
      <p:pic>
        <p:nvPicPr>
          <p:cNvPr id="18439" name="Kép 9" descr="imagesCA1VQ383.jpg"/>
          <p:cNvPicPr>
            <a:picLocks noChangeAspect="1"/>
          </p:cNvPicPr>
          <p:nvPr/>
        </p:nvPicPr>
        <p:blipFill>
          <a:blip r:embed="rId4" cstate="print"/>
          <a:stretch>
            <a:fillRect/>
          </a:stretch>
        </p:blipFill>
        <p:spPr bwMode="auto">
          <a:xfrm>
            <a:off x="7035800" y="395552"/>
            <a:ext cx="515938" cy="859896"/>
          </a:xfrm>
          <a:prstGeom prst="rect">
            <a:avLst/>
          </a:prstGeom>
          <a:noFill/>
          <a:ln w="9525">
            <a:noFill/>
            <a:miter lim="800000"/>
            <a:headEnd/>
            <a:tailEnd/>
          </a:ln>
        </p:spPr>
      </p:pic>
      <p:pic>
        <p:nvPicPr>
          <p:cNvPr id="18440" name="Kép 10" descr="imagesCA1VQ383.jpg"/>
          <p:cNvPicPr>
            <a:picLocks noChangeAspect="1"/>
          </p:cNvPicPr>
          <p:nvPr/>
        </p:nvPicPr>
        <p:blipFill>
          <a:blip r:embed="rId4" cstate="print"/>
          <a:stretch>
            <a:fillRect/>
          </a:stretch>
        </p:blipFill>
        <p:spPr bwMode="auto">
          <a:xfrm>
            <a:off x="7051675" y="1858433"/>
            <a:ext cx="515938" cy="859896"/>
          </a:xfrm>
          <a:prstGeom prst="rect">
            <a:avLst/>
          </a:prstGeom>
          <a:noFill/>
          <a:ln w="9525">
            <a:noFill/>
            <a:miter lim="800000"/>
            <a:headEnd/>
            <a:tailEnd/>
          </a:ln>
        </p:spPr>
      </p:pic>
      <p:pic>
        <p:nvPicPr>
          <p:cNvPr id="18441" name="Kép 11" descr="imagesCA1VQ383.jpg"/>
          <p:cNvPicPr>
            <a:picLocks noChangeAspect="1"/>
          </p:cNvPicPr>
          <p:nvPr/>
        </p:nvPicPr>
        <p:blipFill>
          <a:blip r:embed="rId4" cstate="print"/>
          <a:stretch>
            <a:fillRect/>
          </a:stretch>
        </p:blipFill>
        <p:spPr bwMode="auto">
          <a:xfrm>
            <a:off x="5580063" y="1833828"/>
            <a:ext cx="515937" cy="859895"/>
          </a:xfrm>
          <a:prstGeom prst="rect">
            <a:avLst/>
          </a:prstGeom>
          <a:noFill/>
          <a:ln w="9525">
            <a:noFill/>
            <a:miter lim="800000"/>
            <a:headEnd/>
            <a:tailEnd/>
          </a:ln>
        </p:spPr>
      </p:pic>
      <p:pic>
        <p:nvPicPr>
          <p:cNvPr id="18442" name="Kép 12" descr="imagesCA1VQ383.jpg"/>
          <p:cNvPicPr>
            <a:picLocks noChangeAspect="1"/>
          </p:cNvPicPr>
          <p:nvPr/>
        </p:nvPicPr>
        <p:blipFill>
          <a:blip r:embed="rId4" cstate="print"/>
          <a:stretch>
            <a:fillRect/>
          </a:stretch>
        </p:blipFill>
        <p:spPr bwMode="auto">
          <a:xfrm>
            <a:off x="4176713" y="1821921"/>
            <a:ext cx="515937" cy="859895"/>
          </a:xfrm>
          <a:prstGeom prst="rect">
            <a:avLst/>
          </a:prstGeom>
          <a:noFill/>
          <a:ln w="9525">
            <a:noFill/>
            <a:miter lim="800000"/>
            <a:headEnd/>
            <a:tailEnd/>
          </a:ln>
        </p:spPr>
      </p:pic>
      <p:pic>
        <p:nvPicPr>
          <p:cNvPr id="18443" name="Kép 13" descr="imagesCA1VQ383.jpg"/>
          <p:cNvPicPr>
            <a:picLocks noChangeAspect="1"/>
          </p:cNvPicPr>
          <p:nvPr/>
        </p:nvPicPr>
        <p:blipFill>
          <a:blip r:embed="rId4" cstate="print"/>
          <a:stretch>
            <a:fillRect/>
          </a:stretch>
        </p:blipFill>
        <p:spPr bwMode="auto">
          <a:xfrm>
            <a:off x="2705100" y="405077"/>
            <a:ext cx="515938" cy="859896"/>
          </a:xfrm>
          <a:prstGeom prst="rect">
            <a:avLst/>
          </a:prstGeom>
          <a:noFill/>
          <a:ln w="9525">
            <a:noFill/>
            <a:miter lim="800000"/>
            <a:headEnd/>
            <a:tailEnd/>
          </a:ln>
        </p:spPr>
      </p:pic>
      <p:pic>
        <p:nvPicPr>
          <p:cNvPr id="18444" name="Kép 14" descr="imagesCA1VQ383.jpg"/>
          <p:cNvPicPr>
            <a:picLocks noChangeAspect="1"/>
          </p:cNvPicPr>
          <p:nvPr/>
        </p:nvPicPr>
        <p:blipFill>
          <a:blip r:embed="rId4" cstate="print"/>
          <a:stretch>
            <a:fillRect/>
          </a:stretch>
        </p:blipFill>
        <p:spPr bwMode="auto">
          <a:xfrm>
            <a:off x="1314450" y="392642"/>
            <a:ext cx="517525" cy="862541"/>
          </a:xfrm>
          <a:prstGeom prst="rect">
            <a:avLst/>
          </a:prstGeom>
          <a:noFill/>
          <a:ln w="9525">
            <a:noFill/>
            <a:miter lim="800000"/>
            <a:headEnd/>
            <a:tailEnd/>
          </a:ln>
        </p:spPr>
      </p:pic>
      <p:pic>
        <p:nvPicPr>
          <p:cNvPr id="18445" name="Kép 15" descr="imagesCA1VQ383.jpg"/>
          <p:cNvPicPr>
            <a:picLocks noChangeAspect="1"/>
          </p:cNvPicPr>
          <p:nvPr/>
        </p:nvPicPr>
        <p:blipFill>
          <a:blip r:embed="rId4" cstate="print"/>
          <a:stretch>
            <a:fillRect/>
          </a:stretch>
        </p:blipFill>
        <p:spPr bwMode="auto">
          <a:xfrm>
            <a:off x="2749550" y="1827742"/>
            <a:ext cx="517525" cy="862541"/>
          </a:xfrm>
          <a:prstGeom prst="rect">
            <a:avLst/>
          </a:prstGeom>
          <a:noFill/>
          <a:ln w="9525">
            <a:noFill/>
            <a:miter lim="800000"/>
            <a:headEnd/>
            <a:tailEnd/>
          </a:ln>
        </p:spPr>
      </p:pic>
      <p:pic>
        <p:nvPicPr>
          <p:cNvPr id="17" name="Kép 16" descr="imagesCA1VQ383.jpg"/>
          <p:cNvPicPr>
            <a:picLocks noChangeAspect="1"/>
          </p:cNvPicPr>
          <p:nvPr/>
        </p:nvPicPr>
        <p:blipFill>
          <a:blip r:embed="rId3" cstate="print"/>
          <a:srcRect l="7310" t="5814" r="65021" b="49664"/>
          <a:stretch>
            <a:fillRect/>
          </a:stretch>
        </p:blipFill>
        <p:spPr bwMode="auto">
          <a:xfrm>
            <a:off x="1319213" y="1797050"/>
            <a:ext cx="517525" cy="873125"/>
          </a:xfrm>
          <a:prstGeom prst="rect">
            <a:avLst/>
          </a:prstGeom>
          <a:noFill/>
          <a:ln w="9525">
            <a:noFill/>
            <a:miter lim="800000"/>
            <a:headEnd/>
            <a:tailEnd/>
          </a:ln>
        </p:spPr>
      </p:pic>
      <p:pic>
        <p:nvPicPr>
          <p:cNvPr id="18447" name="Kép 17" descr="imagesCA1VQ383.jpg"/>
          <p:cNvPicPr>
            <a:picLocks noChangeAspect="1"/>
          </p:cNvPicPr>
          <p:nvPr/>
        </p:nvPicPr>
        <p:blipFill>
          <a:blip r:embed="rId4" cstate="print"/>
          <a:stretch>
            <a:fillRect/>
          </a:stretch>
        </p:blipFill>
        <p:spPr bwMode="auto">
          <a:xfrm>
            <a:off x="7040563" y="3265753"/>
            <a:ext cx="515937" cy="859895"/>
          </a:xfrm>
          <a:prstGeom prst="rect">
            <a:avLst/>
          </a:prstGeom>
          <a:noFill/>
          <a:ln w="9525">
            <a:noFill/>
            <a:miter lim="800000"/>
            <a:headEnd/>
            <a:tailEnd/>
          </a:ln>
        </p:spPr>
      </p:pic>
      <p:pic>
        <p:nvPicPr>
          <p:cNvPr id="18448" name="Kép 18" descr="imagesCA1VQ383.jpg"/>
          <p:cNvPicPr>
            <a:picLocks noChangeAspect="1"/>
          </p:cNvPicPr>
          <p:nvPr/>
        </p:nvPicPr>
        <p:blipFill>
          <a:blip r:embed="rId4" cstate="print"/>
          <a:stretch>
            <a:fillRect/>
          </a:stretch>
        </p:blipFill>
        <p:spPr bwMode="auto">
          <a:xfrm>
            <a:off x="5595938" y="3268928"/>
            <a:ext cx="515937" cy="859895"/>
          </a:xfrm>
          <a:prstGeom prst="rect">
            <a:avLst/>
          </a:prstGeom>
          <a:noFill/>
          <a:ln w="9525">
            <a:noFill/>
            <a:miter lim="800000"/>
            <a:headEnd/>
            <a:tailEnd/>
          </a:ln>
        </p:spPr>
      </p:pic>
      <p:pic>
        <p:nvPicPr>
          <p:cNvPr id="18449" name="Kép 19" descr="imagesCA1VQ383.jpg"/>
          <p:cNvPicPr>
            <a:picLocks noChangeAspect="1"/>
          </p:cNvPicPr>
          <p:nvPr/>
        </p:nvPicPr>
        <p:blipFill>
          <a:blip r:embed="rId4" cstate="print"/>
          <a:stretch>
            <a:fillRect/>
          </a:stretch>
        </p:blipFill>
        <p:spPr bwMode="auto">
          <a:xfrm>
            <a:off x="4151313" y="3284803"/>
            <a:ext cx="515937" cy="859895"/>
          </a:xfrm>
          <a:prstGeom prst="rect">
            <a:avLst/>
          </a:prstGeom>
          <a:noFill/>
          <a:ln w="9525">
            <a:noFill/>
            <a:miter lim="800000"/>
            <a:headEnd/>
            <a:tailEnd/>
          </a:ln>
        </p:spPr>
      </p:pic>
      <p:pic>
        <p:nvPicPr>
          <p:cNvPr id="18450" name="Kép 20" descr="imagesCA1VQ383.jpg"/>
          <p:cNvPicPr>
            <a:picLocks noChangeAspect="1"/>
          </p:cNvPicPr>
          <p:nvPr/>
        </p:nvPicPr>
        <p:blipFill>
          <a:blip r:embed="rId4" cstate="print"/>
          <a:stretch>
            <a:fillRect/>
          </a:stretch>
        </p:blipFill>
        <p:spPr bwMode="auto">
          <a:xfrm>
            <a:off x="2720975" y="3286389"/>
            <a:ext cx="515938" cy="859896"/>
          </a:xfrm>
          <a:prstGeom prst="rect">
            <a:avLst/>
          </a:prstGeom>
          <a:noFill/>
          <a:ln w="9525">
            <a:noFill/>
            <a:miter lim="800000"/>
            <a:headEnd/>
            <a:tailEnd/>
          </a:ln>
        </p:spPr>
      </p:pic>
      <p:pic>
        <p:nvPicPr>
          <p:cNvPr id="18451" name="Kép 21" descr="imagesCA1VQ383.jpg"/>
          <p:cNvPicPr>
            <a:picLocks noChangeAspect="1"/>
          </p:cNvPicPr>
          <p:nvPr/>
        </p:nvPicPr>
        <p:blipFill>
          <a:blip r:embed="rId4" cstate="print"/>
          <a:stretch>
            <a:fillRect/>
          </a:stretch>
        </p:blipFill>
        <p:spPr bwMode="auto">
          <a:xfrm>
            <a:off x="1289050" y="3260461"/>
            <a:ext cx="517525" cy="862541"/>
          </a:xfrm>
          <a:prstGeom prst="rect">
            <a:avLst/>
          </a:prstGeom>
          <a:noFill/>
          <a:ln w="9525">
            <a:noFill/>
            <a:miter lim="800000"/>
            <a:headEnd/>
            <a:tailEnd/>
          </a:ln>
        </p:spPr>
      </p:pic>
      <p:pic>
        <p:nvPicPr>
          <p:cNvPr id="18452" name="Kép 22" descr="imagesCA1VQ383.jpg"/>
          <p:cNvPicPr>
            <a:picLocks noChangeAspect="1"/>
          </p:cNvPicPr>
          <p:nvPr/>
        </p:nvPicPr>
        <p:blipFill>
          <a:blip r:embed="rId4" cstate="print"/>
          <a:stretch>
            <a:fillRect/>
          </a:stretch>
        </p:blipFill>
        <p:spPr bwMode="auto">
          <a:xfrm>
            <a:off x="7078663" y="4723342"/>
            <a:ext cx="517525" cy="862541"/>
          </a:xfrm>
          <a:prstGeom prst="rect">
            <a:avLst/>
          </a:prstGeom>
          <a:noFill/>
          <a:ln w="9525">
            <a:noFill/>
            <a:miter lim="800000"/>
            <a:headEnd/>
            <a:tailEnd/>
          </a:ln>
        </p:spPr>
      </p:pic>
      <p:pic>
        <p:nvPicPr>
          <p:cNvPr id="18453" name="Kép 23" descr="imagesCA1VQ383.jpg"/>
          <p:cNvPicPr>
            <a:picLocks noChangeAspect="1"/>
          </p:cNvPicPr>
          <p:nvPr/>
        </p:nvPicPr>
        <p:blipFill>
          <a:blip r:embed="rId4" cstate="print"/>
          <a:stretch>
            <a:fillRect/>
          </a:stretch>
        </p:blipFill>
        <p:spPr bwMode="auto">
          <a:xfrm>
            <a:off x="5565775" y="4712230"/>
            <a:ext cx="517525" cy="862541"/>
          </a:xfrm>
          <a:prstGeom prst="rect">
            <a:avLst/>
          </a:prstGeom>
          <a:noFill/>
          <a:ln w="9525">
            <a:noFill/>
            <a:miter lim="800000"/>
            <a:headEnd/>
            <a:tailEnd/>
          </a:ln>
        </p:spPr>
      </p:pic>
      <p:pic>
        <p:nvPicPr>
          <p:cNvPr id="18454" name="Kép 24" descr="imagesCA1VQ383.jpg"/>
          <p:cNvPicPr>
            <a:picLocks noChangeAspect="1"/>
          </p:cNvPicPr>
          <p:nvPr/>
        </p:nvPicPr>
        <p:blipFill>
          <a:blip r:embed="rId4" cstate="print"/>
          <a:stretch>
            <a:fillRect/>
          </a:stretch>
        </p:blipFill>
        <p:spPr bwMode="auto">
          <a:xfrm>
            <a:off x="4148138" y="4728105"/>
            <a:ext cx="517525" cy="862541"/>
          </a:xfrm>
          <a:prstGeom prst="rect">
            <a:avLst/>
          </a:prstGeom>
          <a:noFill/>
          <a:ln w="9525">
            <a:noFill/>
            <a:miter lim="800000"/>
            <a:headEnd/>
            <a:tailEnd/>
          </a:ln>
        </p:spPr>
      </p:pic>
      <p:pic>
        <p:nvPicPr>
          <p:cNvPr id="18455" name="Kép 25" descr="imagesCA1VQ383.jpg"/>
          <p:cNvPicPr>
            <a:picLocks noChangeAspect="1"/>
          </p:cNvPicPr>
          <p:nvPr/>
        </p:nvPicPr>
        <p:blipFill>
          <a:blip r:embed="rId4" cstate="print"/>
          <a:stretch>
            <a:fillRect/>
          </a:stretch>
        </p:blipFill>
        <p:spPr bwMode="auto">
          <a:xfrm>
            <a:off x="2786063" y="4784461"/>
            <a:ext cx="517525" cy="862541"/>
          </a:xfrm>
          <a:prstGeom prst="rect">
            <a:avLst/>
          </a:prstGeom>
          <a:noFill/>
          <a:ln w="9525">
            <a:noFill/>
            <a:miter lim="800000"/>
            <a:headEnd/>
            <a:tailEnd/>
          </a:ln>
        </p:spPr>
      </p:pic>
      <p:pic>
        <p:nvPicPr>
          <p:cNvPr id="18456" name="Kép 26" descr="imagesCA1VQ383.jpg"/>
          <p:cNvPicPr>
            <a:picLocks noChangeAspect="1"/>
          </p:cNvPicPr>
          <p:nvPr/>
        </p:nvPicPr>
        <p:blipFill>
          <a:blip r:embed="rId4" cstate="print"/>
          <a:stretch>
            <a:fillRect/>
          </a:stretch>
        </p:blipFill>
        <p:spPr bwMode="auto">
          <a:xfrm>
            <a:off x="1314450" y="4704292"/>
            <a:ext cx="517525" cy="862541"/>
          </a:xfrm>
          <a:prstGeom prst="rect">
            <a:avLst/>
          </a:prstGeom>
          <a:noFill/>
          <a:ln w="9525">
            <a:noFill/>
            <a:miter lim="800000"/>
            <a:headEnd/>
            <a:tailEnd/>
          </a:ln>
        </p:spPr>
      </p:pic>
      <p:pic>
        <p:nvPicPr>
          <p:cNvPr id="28" name="Kép 27" descr="imagesCA5W5ATP.jpg"/>
          <p:cNvPicPr>
            <a:picLocks noChangeAspect="1"/>
          </p:cNvPicPr>
          <p:nvPr/>
        </p:nvPicPr>
        <p:blipFill>
          <a:blip r:embed="rId5" cstate="print"/>
          <a:stretch>
            <a:fillRect/>
          </a:stretch>
        </p:blipFill>
        <p:spPr bwMode="auto">
          <a:xfrm>
            <a:off x="1370812" y="1843088"/>
            <a:ext cx="754051" cy="831850"/>
          </a:xfrm>
          <a:prstGeom prst="rect">
            <a:avLst/>
          </a:prstGeom>
          <a:noFill/>
          <a:ln w="9525">
            <a:noFill/>
            <a:miter lim="800000"/>
            <a:headEnd/>
            <a:tailEnd/>
          </a:ln>
        </p:spPr>
      </p:pic>
      <p:sp>
        <p:nvSpPr>
          <p:cNvPr id="30" name="Ötágú csillag 29"/>
          <p:cNvSpPr/>
          <p:nvPr/>
        </p:nvSpPr>
        <p:spPr>
          <a:xfrm>
            <a:off x="1344613" y="4654550"/>
            <a:ext cx="511175" cy="485775"/>
          </a:xfrm>
          <a:prstGeom prst="star5">
            <a:avLst/>
          </a:prstGeom>
          <a:solidFill>
            <a:srgbClr val="FF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1" name="Kép 30" descr="imagesCA5W5ATP.jpg"/>
          <p:cNvPicPr>
            <a:picLocks noChangeAspect="1"/>
          </p:cNvPicPr>
          <p:nvPr/>
        </p:nvPicPr>
        <p:blipFill>
          <a:blip r:embed="rId6" cstate="print"/>
          <a:stretch>
            <a:fillRect/>
          </a:stretch>
        </p:blipFill>
        <p:spPr bwMode="auto">
          <a:xfrm>
            <a:off x="4230688" y="178717"/>
            <a:ext cx="422275" cy="1106241"/>
          </a:xfrm>
          <a:prstGeom prst="rect">
            <a:avLst/>
          </a:prstGeom>
          <a:noFill/>
          <a:ln w="9525">
            <a:noFill/>
            <a:miter lim="800000"/>
            <a:headEnd/>
            <a:tailEnd/>
          </a:ln>
        </p:spPr>
      </p:pic>
      <p:sp>
        <p:nvSpPr>
          <p:cNvPr id="32" name="Ötágú csillag 31"/>
          <p:cNvSpPr/>
          <p:nvPr/>
        </p:nvSpPr>
        <p:spPr>
          <a:xfrm>
            <a:off x="5597525" y="3422650"/>
            <a:ext cx="512763" cy="484188"/>
          </a:xfrm>
          <a:prstGeom prst="star5">
            <a:avLst/>
          </a:prstGeom>
          <a:solidFill>
            <a:srgbClr val="FF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Ötágú csillag 32"/>
          <p:cNvSpPr/>
          <p:nvPr/>
        </p:nvSpPr>
        <p:spPr>
          <a:xfrm>
            <a:off x="4141788" y="4862513"/>
            <a:ext cx="512762" cy="485775"/>
          </a:xfrm>
          <a:prstGeom prst="star5">
            <a:avLst/>
          </a:prstGeom>
          <a:solidFill>
            <a:srgbClr val="FF0000">
              <a:alpha val="4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Egyenes összekötő nyíllal 34"/>
          <p:cNvCxnSpPr>
            <a:endCxn id="7" idx="1"/>
          </p:cNvCxnSpPr>
          <p:nvPr/>
        </p:nvCxnSpPr>
        <p:spPr>
          <a:xfrm flipV="1">
            <a:off x="2160588" y="860425"/>
            <a:ext cx="2001837" cy="1093788"/>
          </a:xfrm>
          <a:prstGeom prst="straightConnector1">
            <a:avLst/>
          </a:prstGeom>
          <a:ln w="25400">
            <a:solidFill>
              <a:srgbClr val="FF0000"/>
            </a:solidFill>
            <a:prstDash val="dash"/>
            <a:tailEnd type="arrow" w="med"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 -3.7037E-7 L 0.45451 -0.41018 " pathEditMode="relative" rAng="0" ptsTypes="AA">
                                      <p:cBhvr>
                                        <p:cTn id="12" dur="500" fill="hold"/>
                                        <p:tgtEl>
                                          <p:spTgt spid="30"/>
                                        </p:tgtEl>
                                        <p:attrNameLst>
                                          <p:attrName>ppt_x</p:attrName>
                                          <p:attrName>ppt_y</p:attrName>
                                        </p:attrNameLst>
                                      </p:cBhvr>
                                      <p:rCtr x="227" y="-205"/>
                                    </p:animMotion>
                                  </p:childTnLst>
                                </p:cTn>
                              </p:par>
                            </p:childTnLst>
                          </p:cTn>
                        </p:par>
                        <p:par>
                          <p:cTn id="13" fill="hold">
                            <p:stCondLst>
                              <p:cond delay="500"/>
                            </p:stCondLst>
                            <p:childTnLst>
                              <p:par>
                                <p:cTn id="14" presetID="1" presetClass="exit" presetSubtype="0" fill="hold" nodeType="afterEffect">
                                  <p:stCondLst>
                                    <p:cond delay="0"/>
                                  </p:stCondLst>
                                  <p:childTnLst>
                                    <p:set>
                                      <p:cBhvr>
                                        <p:cTn id="15" dur="1" fill="hold">
                                          <p:stCondLst>
                                            <p:cond delay="0"/>
                                          </p:stCondLst>
                                        </p:cTn>
                                        <p:tgtEl>
                                          <p:spTgt spid="30"/>
                                        </p:tgtEl>
                                        <p:attrNameLst>
                                          <p:attrName>style.visibility</p:attrName>
                                        </p:attrNameLst>
                                      </p:cBhvr>
                                      <p:to>
                                        <p:strVal val="hidden"/>
                                      </p:to>
                                    </p:se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0" presetClass="path" presetSubtype="0" accel="50000" decel="50000" fill="hold" nodeType="withEffect">
                                  <p:stCondLst>
                                    <p:cond delay="0"/>
                                  </p:stCondLst>
                                  <p:childTnLst>
                                    <p:animMotion origin="layout" path="M 0 0 L -0.30608 -0.23032 " pathEditMode="relative" ptsTypes="AA">
                                      <p:cBhvr>
                                        <p:cTn id="20" dur="500" fill="hold"/>
                                        <p:tgtEl>
                                          <p:spTgt spid="32"/>
                                        </p:tgtEl>
                                        <p:attrNameLst>
                                          <p:attrName>ppt_x</p:attrName>
                                          <p:attrName>ppt_y</p:attrName>
                                        </p:attrNameLst>
                                      </p:cBhvr>
                                    </p:animMotion>
                                  </p:childTnLst>
                                </p:cTn>
                              </p:par>
                            </p:childTnLst>
                          </p:cTn>
                        </p:par>
                        <p:par>
                          <p:cTn id="21" fill="hold">
                            <p:stCondLst>
                              <p:cond delay="1000"/>
                            </p:stCondLst>
                            <p:childTnLst>
                              <p:par>
                                <p:cTn id="22" presetID="1" presetClass="exit" presetSubtype="0" fill="hold" nodeType="afterEffect">
                                  <p:stCondLst>
                                    <p:cond delay="0"/>
                                  </p:stCondLst>
                                  <p:childTnLst>
                                    <p:set>
                                      <p:cBhvr>
                                        <p:cTn id="23" dur="1" fill="hold">
                                          <p:stCondLst>
                                            <p:cond delay="0"/>
                                          </p:stCondLst>
                                        </p:cTn>
                                        <p:tgtEl>
                                          <p:spTgt spid="32"/>
                                        </p:tgtEl>
                                        <p:attrNameLst>
                                          <p:attrName>style.visibility</p:attrName>
                                        </p:attrNameLst>
                                      </p:cBhvr>
                                      <p:to>
                                        <p:strVal val="hidden"/>
                                      </p:to>
                                    </p:set>
                                  </p:childTnLst>
                                </p:cTn>
                              </p:par>
                            </p:childTnLst>
                          </p:cTn>
                        </p:par>
                        <p:par>
                          <p:cTn id="24" fill="hold">
                            <p:stCondLst>
                              <p:cond delay="1000"/>
                            </p:stCondLst>
                            <p:childTnLst>
                              <p:par>
                                <p:cTn id="25" presetID="1" presetClass="entr" presetSubtype="0"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0 0 L 0.31823 -0.22431 " pathEditMode="relative" ptsTypes="AA">
                                      <p:cBhvr>
                                        <p:cTn id="28" dur="500" fill="hold"/>
                                        <p:tgtEl>
                                          <p:spTgt spid="33"/>
                                        </p:tgtEl>
                                        <p:attrNameLst>
                                          <p:attrName>ppt_x</p:attrName>
                                          <p:attrName>ppt_y</p:attrName>
                                        </p:attrNameLst>
                                      </p:cBhvr>
                                    </p:animMotion>
                                  </p:childTnLst>
                                </p:cTn>
                              </p:par>
                            </p:childTnLst>
                          </p:cTn>
                        </p:par>
                        <p:par>
                          <p:cTn id="29" fill="hold">
                            <p:stCondLst>
                              <p:cond delay="1500"/>
                            </p:stCondLst>
                            <p:childTnLst>
                              <p:par>
                                <p:cTn id="30" presetID="1" presetClass="exit" presetSubtype="0" fill="hold" nodeType="afterEffect">
                                  <p:stCondLst>
                                    <p:cond delay="0"/>
                                  </p:stCondLst>
                                  <p:childTnLst>
                                    <p:set>
                                      <p:cBhvr>
                                        <p:cTn id="31"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B17C27F1-972D-45E6-A2EB-D4B47FC1AB14}" type="slidenum">
              <a:rPr lang="en-US"/>
              <a:pPr>
                <a:defRPr/>
              </a:pPr>
              <a:t>6</a:t>
            </a:fld>
            <a:endParaRPr lang="en-US" dirty="0"/>
          </a:p>
        </p:txBody>
      </p:sp>
      <p:pic>
        <p:nvPicPr>
          <p:cNvPr id="19461" name="Kép 6" descr="imagesCA1VQ383.jpg"/>
          <p:cNvPicPr>
            <a:picLocks noChangeAspect="1"/>
          </p:cNvPicPr>
          <p:nvPr/>
        </p:nvPicPr>
        <p:blipFill>
          <a:blip r:embed="rId3" cstate="print"/>
          <a:srcRect l="7310" t="5814" r="65021" b="49664"/>
          <a:stretch>
            <a:fillRect/>
          </a:stretch>
        </p:blipFill>
        <p:spPr bwMode="auto">
          <a:xfrm>
            <a:off x="4162425" y="423863"/>
            <a:ext cx="517525" cy="873125"/>
          </a:xfrm>
          <a:prstGeom prst="rect">
            <a:avLst/>
          </a:prstGeom>
          <a:noFill/>
          <a:ln w="9525">
            <a:noFill/>
            <a:miter lim="800000"/>
            <a:headEnd/>
            <a:tailEnd/>
          </a:ln>
        </p:spPr>
      </p:pic>
      <p:pic>
        <p:nvPicPr>
          <p:cNvPr id="19462" name="Kép 8" descr="imagesCA1VQ383.jpg"/>
          <p:cNvPicPr>
            <a:picLocks noChangeAspect="1"/>
          </p:cNvPicPr>
          <p:nvPr/>
        </p:nvPicPr>
        <p:blipFill>
          <a:blip r:embed="rId4" cstate="print"/>
          <a:stretch>
            <a:fillRect/>
          </a:stretch>
        </p:blipFill>
        <p:spPr bwMode="auto">
          <a:xfrm>
            <a:off x="5586413" y="419630"/>
            <a:ext cx="517525" cy="862541"/>
          </a:xfrm>
          <a:prstGeom prst="rect">
            <a:avLst/>
          </a:prstGeom>
          <a:noFill/>
          <a:ln w="9525">
            <a:noFill/>
            <a:miter lim="800000"/>
            <a:headEnd/>
            <a:tailEnd/>
          </a:ln>
        </p:spPr>
      </p:pic>
      <p:pic>
        <p:nvPicPr>
          <p:cNvPr id="19463" name="Kép 9" descr="imagesCA1VQ383.jpg"/>
          <p:cNvPicPr>
            <a:picLocks noChangeAspect="1"/>
          </p:cNvPicPr>
          <p:nvPr/>
        </p:nvPicPr>
        <p:blipFill>
          <a:blip r:embed="rId4" cstate="print"/>
          <a:stretch>
            <a:fillRect/>
          </a:stretch>
        </p:blipFill>
        <p:spPr bwMode="auto">
          <a:xfrm>
            <a:off x="7035800" y="395552"/>
            <a:ext cx="515938" cy="859896"/>
          </a:xfrm>
          <a:prstGeom prst="rect">
            <a:avLst/>
          </a:prstGeom>
          <a:noFill/>
          <a:ln w="9525">
            <a:noFill/>
            <a:miter lim="800000"/>
            <a:headEnd/>
            <a:tailEnd/>
          </a:ln>
        </p:spPr>
      </p:pic>
      <p:pic>
        <p:nvPicPr>
          <p:cNvPr id="19464" name="Kép 10" descr="imagesCA1VQ383.jpg"/>
          <p:cNvPicPr>
            <a:picLocks noChangeAspect="1"/>
          </p:cNvPicPr>
          <p:nvPr/>
        </p:nvPicPr>
        <p:blipFill>
          <a:blip r:embed="rId4" cstate="print"/>
          <a:stretch>
            <a:fillRect/>
          </a:stretch>
        </p:blipFill>
        <p:spPr bwMode="auto">
          <a:xfrm>
            <a:off x="7051675" y="1858433"/>
            <a:ext cx="515938" cy="859896"/>
          </a:xfrm>
          <a:prstGeom prst="rect">
            <a:avLst/>
          </a:prstGeom>
          <a:noFill/>
          <a:ln w="9525">
            <a:noFill/>
            <a:miter lim="800000"/>
            <a:headEnd/>
            <a:tailEnd/>
          </a:ln>
        </p:spPr>
      </p:pic>
      <p:pic>
        <p:nvPicPr>
          <p:cNvPr id="19465" name="Kép 11" descr="imagesCA1VQ383.jpg"/>
          <p:cNvPicPr>
            <a:picLocks noChangeAspect="1"/>
          </p:cNvPicPr>
          <p:nvPr/>
        </p:nvPicPr>
        <p:blipFill>
          <a:blip r:embed="rId4" cstate="print"/>
          <a:stretch>
            <a:fillRect/>
          </a:stretch>
        </p:blipFill>
        <p:spPr bwMode="auto">
          <a:xfrm>
            <a:off x="5580063" y="1833828"/>
            <a:ext cx="515937" cy="859895"/>
          </a:xfrm>
          <a:prstGeom prst="rect">
            <a:avLst/>
          </a:prstGeom>
          <a:noFill/>
          <a:ln w="9525">
            <a:noFill/>
            <a:miter lim="800000"/>
            <a:headEnd/>
            <a:tailEnd/>
          </a:ln>
        </p:spPr>
      </p:pic>
      <p:pic>
        <p:nvPicPr>
          <p:cNvPr id="19466" name="Kép 12" descr="imagesCA1VQ383.jpg"/>
          <p:cNvPicPr>
            <a:picLocks noChangeAspect="1"/>
          </p:cNvPicPr>
          <p:nvPr/>
        </p:nvPicPr>
        <p:blipFill>
          <a:blip r:embed="rId4" cstate="print"/>
          <a:stretch>
            <a:fillRect/>
          </a:stretch>
        </p:blipFill>
        <p:spPr bwMode="auto">
          <a:xfrm>
            <a:off x="4176713" y="1821921"/>
            <a:ext cx="515937" cy="859895"/>
          </a:xfrm>
          <a:prstGeom prst="rect">
            <a:avLst/>
          </a:prstGeom>
          <a:noFill/>
          <a:ln w="9525">
            <a:noFill/>
            <a:miter lim="800000"/>
            <a:headEnd/>
            <a:tailEnd/>
          </a:ln>
        </p:spPr>
      </p:pic>
      <p:pic>
        <p:nvPicPr>
          <p:cNvPr id="19467" name="Kép 13" descr="imagesCA1VQ383.jpg"/>
          <p:cNvPicPr>
            <a:picLocks noChangeAspect="1"/>
          </p:cNvPicPr>
          <p:nvPr/>
        </p:nvPicPr>
        <p:blipFill>
          <a:blip r:embed="rId4" cstate="print"/>
          <a:stretch>
            <a:fillRect/>
          </a:stretch>
        </p:blipFill>
        <p:spPr bwMode="auto">
          <a:xfrm>
            <a:off x="2705100" y="405077"/>
            <a:ext cx="515938" cy="859896"/>
          </a:xfrm>
          <a:prstGeom prst="rect">
            <a:avLst/>
          </a:prstGeom>
          <a:noFill/>
          <a:ln w="9525">
            <a:noFill/>
            <a:miter lim="800000"/>
            <a:headEnd/>
            <a:tailEnd/>
          </a:ln>
        </p:spPr>
      </p:pic>
      <p:pic>
        <p:nvPicPr>
          <p:cNvPr id="19468" name="Kép 14" descr="imagesCA1VQ383.jpg"/>
          <p:cNvPicPr>
            <a:picLocks noChangeAspect="1"/>
          </p:cNvPicPr>
          <p:nvPr/>
        </p:nvPicPr>
        <p:blipFill>
          <a:blip r:embed="rId4" cstate="print"/>
          <a:stretch>
            <a:fillRect/>
          </a:stretch>
        </p:blipFill>
        <p:spPr bwMode="auto">
          <a:xfrm>
            <a:off x="1314450" y="392642"/>
            <a:ext cx="517525" cy="862541"/>
          </a:xfrm>
          <a:prstGeom prst="rect">
            <a:avLst/>
          </a:prstGeom>
          <a:noFill/>
          <a:ln w="9525">
            <a:noFill/>
            <a:miter lim="800000"/>
            <a:headEnd/>
            <a:tailEnd/>
          </a:ln>
        </p:spPr>
      </p:pic>
      <p:pic>
        <p:nvPicPr>
          <p:cNvPr id="19469" name="Kép 15" descr="imagesCA1VQ383.jpg"/>
          <p:cNvPicPr>
            <a:picLocks noChangeAspect="1"/>
          </p:cNvPicPr>
          <p:nvPr/>
        </p:nvPicPr>
        <p:blipFill>
          <a:blip r:embed="rId4" cstate="print"/>
          <a:stretch>
            <a:fillRect/>
          </a:stretch>
        </p:blipFill>
        <p:spPr bwMode="auto">
          <a:xfrm>
            <a:off x="2749550" y="1827742"/>
            <a:ext cx="517525" cy="862541"/>
          </a:xfrm>
          <a:prstGeom prst="rect">
            <a:avLst/>
          </a:prstGeom>
          <a:noFill/>
          <a:ln w="9525">
            <a:noFill/>
            <a:miter lim="800000"/>
            <a:headEnd/>
            <a:tailEnd/>
          </a:ln>
        </p:spPr>
      </p:pic>
      <p:pic>
        <p:nvPicPr>
          <p:cNvPr id="19470" name="Kép 16" descr="imagesCA1VQ383.jpg"/>
          <p:cNvPicPr>
            <a:picLocks noChangeAspect="1"/>
          </p:cNvPicPr>
          <p:nvPr/>
        </p:nvPicPr>
        <p:blipFill>
          <a:blip r:embed="rId3" cstate="print"/>
          <a:srcRect l="7310" t="5814" r="65021" b="49664"/>
          <a:stretch>
            <a:fillRect/>
          </a:stretch>
        </p:blipFill>
        <p:spPr bwMode="auto">
          <a:xfrm>
            <a:off x="1319213" y="1797050"/>
            <a:ext cx="517525" cy="873125"/>
          </a:xfrm>
          <a:prstGeom prst="rect">
            <a:avLst/>
          </a:prstGeom>
          <a:noFill/>
          <a:ln w="9525">
            <a:noFill/>
            <a:miter lim="800000"/>
            <a:headEnd/>
            <a:tailEnd/>
          </a:ln>
        </p:spPr>
      </p:pic>
      <p:pic>
        <p:nvPicPr>
          <p:cNvPr id="19471" name="Kép 17" descr="imagesCA1VQ383.jpg"/>
          <p:cNvPicPr>
            <a:picLocks noChangeAspect="1"/>
          </p:cNvPicPr>
          <p:nvPr/>
        </p:nvPicPr>
        <p:blipFill>
          <a:blip r:embed="rId4" cstate="print"/>
          <a:stretch>
            <a:fillRect/>
          </a:stretch>
        </p:blipFill>
        <p:spPr bwMode="auto">
          <a:xfrm>
            <a:off x="7040563" y="3265753"/>
            <a:ext cx="515937" cy="859895"/>
          </a:xfrm>
          <a:prstGeom prst="rect">
            <a:avLst/>
          </a:prstGeom>
          <a:noFill/>
          <a:ln w="9525">
            <a:noFill/>
            <a:miter lim="800000"/>
            <a:headEnd/>
            <a:tailEnd/>
          </a:ln>
        </p:spPr>
      </p:pic>
      <p:pic>
        <p:nvPicPr>
          <p:cNvPr id="19472" name="Kép 18" descr="imagesCA1VQ383.jpg"/>
          <p:cNvPicPr>
            <a:picLocks noChangeAspect="1"/>
          </p:cNvPicPr>
          <p:nvPr/>
        </p:nvPicPr>
        <p:blipFill>
          <a:blip r:embed="rId4" cstate="print"/>
          <a:stretch>
            <a:fillRect/>
          </a:stretch>
        </p:blipFill>
        <p:spPr bwMode="auto">
          <a:xfrm>
            <a:off x="5595938" y="3268928"/>
            <a:ext cx="515937" cy="859895"/>
          </a:xfrm>
          <a:prstGeom prst="rect">
            <a:avLst/>
          </a:prstGeom>
          <a:noFill/>
          <a:ln w="9525">
            <a:noFill/>
            <a:miter lim="800000"/>
            <a:headEnd/>
            <a:tailEnd/>
          </a:ln>
        </p:spPr>
      </p:pic>
      <p:pic>
        <p:nvPicPr>
          <p:cNvPr id="19473" name="Kép 19" descr="imagesCA1VQ383.jpg"/>
          <p:cNvPicPr>
            <a:picLocks noChangeAspect="1"/>
          </p:cNvPicPr>
          <p:nvPr/>
        </p:nvPicPr>
        <p:blipFill>
          <a:blip r:embed="rId4" cstate="print"/>
          <a:stretch>
            <a:fillRect/>
          </a:stretch>
        </p:blipFill>
        <p:spPr bwMode="auto">
          <a:xfrm>
            <a:off x="4151313" y="3284803"/>
            <a:ext cx="515937" cy="859895"/>
          </a:xfrm>
          <a:prstGeom prst="rect">
            <a:avLst/>
          </a:prstGeom>
          <a:noFill/>
          <a:ln w="9525">
            <a:noFill/>
            <a:miter lim="800000"/>
            <a:headEnd/>
            <a:tailEnd/>
          </a:ln>
        </p:spPr>
      </p:pic>
      <p:pic>
        <p:nvPicPr>
          <p:cNvPr id="19474" name="Kép 20" descr="imagesCA1VQ383.jpg"/>
          <p:cNvPicPr>
            <a:picLocks noChangeAspect="1"/>
          </p:cNvPicPr>
          <p:nvPr/>
        </p:nvPicPr>
        <p:blipFill>
          <a:blip r:embed="rId4" cstate="print"/>
          <a:stretch>
            <a:fillRect/>
          </a:stretch>
        </p:blipFill>
        <p:spPr bwMode="auto">
          <a:xfrm>
            <a:off x="2720975" y="3286389"/>
            <a:ext cx="515938" cy="859896"/>
          </a:xfrm>
          <a:prstGeom prst="rect">
            <a:avLst/>
          </a:prstGeom>
          <a:noFill/>
          <a:ln w="9525">
            <a:noFill/>
            <a:miter lim="800000"/>
            <a:headEnd/>
            <a:tailEnd/>
          </a:ln>
        </p:spPr>
      </p:pic>
      <p:pic>
        <p:nvPicPr>
          <p:cNvPr id="19475" name="Kép 21" descr="imagesCA1VQ383.jpg"/>
          <p:cNvPicPr>
            <a:picLocks noChangeAspect="1"/>
          </p:cNvPicPr>
          <p:nvPr/>
        </p:nvPicPr>
        <p:blipFill>
          <a:blip r:embed="rId4" cstate="print"/>
          <a:stretch>
            <a:fillRect/>
          </a:stretch>
        </p:blipFill>
        <p:spPr bwMode="auto">
          <a:xfrm>
            <a:off x="1289050" y="3260461"/>
            <a:ext cx="517525" cy="862541"/>
          </a:xfrm>
          <a:prstGeom prst="rect">
            <a:avLst/>
          </a:prstGeom>
          <a:noFill/>
          <a:ln w="9525">
            <a:noFill/>
            <a:miter lim="800000"/>
            <a:headEnd/>
            <a:tailEnd/>
          </a:ln>
        </p:spPr>
      </p:pic>
      <p:pic>
        <p:nvPicPr>
          <p:cNvPr id="19476" name="Kép 22" descr="imagesCA1VQ383.jpg"/>
          <p:cNvPicPr>
            <a:picLocks noChangeAspect="1"/>
          </p:cNvPicPr>
          <p:nvPr/>
        </p:nvPicPr>
        <p:blipFill>
          <a:blip r:embed="rId4" cstate="print"/>
          <a:stretch>
            <a:fillRect/>
          </a:stretch>
        </p:blipFill>
        <p:spPr bwMode="auto">
          <a:xfrm>
            <a:off x="7078663" y="4723342"/>
            <a:ext cx="517525" cy="862541"/>
          </a:xfrm>
          <a:prstGeom prst="rect">
            <a:avLst/>
          </a:prstGeom>
          <a:noFill/>
          <a:ln w="9525">
            <a:noFill/>
            <a:miter lim="800000"/>
            <a:headEnd/>
            <a:tailEnd/>
          </a:ln>
        </p:spPr>
      </p:pic>
      <p:pic>
        <p:nvPicPr>
          <p:cNvPr id="19477" name="Kép 23" descr="imagesCA1VQ383.jpg"/>
          <p:cNvPicPr>
            <a:picLocks noChangeAspect="1"/>
          </p:cNvPicPr>
          <p:nvPr/>
        </p:nvPicPr>
        <p:blipFill>
          <a:blip r:embed="rId4" cstate="print"/>
          <a:stretch>
            <a:fillRect/>
          </a:stretch>
        </p:blipFill>
        <p:spPr bwMode="auto">
          <a:xfrm>
            <a:off x="5565775" y="4712230"/>
            <a:ext cx="517525" cy="862541"/>
          </a:xfrm>
          <a:prstGeom prst="rect">
            <a:avLst/>
          </a:prstGeom>
          <a:noFill/>
          <a:ln w="9525">
            <a:noFill/>
            <a:miter lim="800000"/>
            <a:headEnd/>
            <a:tailEnd/>
          </a:ln>
        </p:spPr>
      </p:pic>
      <p:pic>
        <p:nvPicPr>
          <p:cNvPr id="19478" name="Kép 24" descr="imagesCA1VQ383.jpg"/>
          <p:cNvPicPr>
            <a:picLocks noChangeAspect="1"/>
          </p:cNvPicPr>
          <p:nvPr/>
        </p:nvPicPr>
        <p:blipFill>
          <a:blip r:embed="rId4" cstate="print"/>
          <a:stretch>
            <a:fillRect/>
          </a:stretch>
        </p:blipFill>
        <p:spPr bwMode="auto">
          <a:xfrm>
            <a:off x="4148138" y="4728105"/>
            <a:ext cx="517525" cy="862541"/>
          </a:xfrm>
          <a:prstGeom prst="rect">
            <a:avLst/>
          </a:prstGeom>
          <a:noFill/>
          <a:ln w="9525">
            <a:noFill/>
            <a:miter lim="800000"/>
            <a:headEnd/>
            <a:tailEnd/>
          </a:ln>
        </p:spPr>
      </p:pic>
      <p:pic>
        <p:nvPicPr>
          <p:cNvPr id="19479" name="Kép 25" descr="imagesCA1VQ383.jpg"/>
          <p:cNvPicPr>
            <a:picLocks noChangeAspect="1"/>
          </p:cNvPicPr>
          <p:nvPr/>
        </p:nvPicPr>
        <p:blipFill>
          <a:blip r:embed="rId4" cstate="print"/>
          <a:stretch>
            <a:fillRect/>
          </a:stretch>
        </p:blipFill>
        <p:spPr bwMode="auto">
          <a:xfrm>
            <a:off x="2786063" y="4784461"/>
            <a:ext cx="517525" cy="862541"/>
          </a:xfrm>
          <a:prstGeom prst="rect">
            <a:avLst/>
          </a:prstGeom>
          <a:noFill/>
          <a:ln w="9525">
            <a:noFill/>
            <a:miter lim="800000"/>
            <a:headEnd/>
            <a:tailEnd/>
          </a:ln>
        </p:spPr>
      </p:pic>
      <p:pic>
        <p:nvPicPr>
          <p:cNvPr id="19480" name="Kép 26" descr="imagesCA1VQ383.jpg"/>
          <p:cNvPicPr>
            <a:picLocks noChangeAspect="1"/>
          </p:cNvPicPr>
          <p:nvPr/>
        </p:nvPicPr>
        <p:blipFill>
          <a:blip r:embed="rId4" cstate="print"/>
          <a:stretch>
            <a:fillRect/>
          </a:stretch>
        </p:blipFill>
        <p:spPr bwMode="auto">
          <a:xfrm>
            <a:off x="1314450" y="4704292"/>
            <a:ext cx="517525" cy="862541"/>
          </a:xfrm>
          <a:prstGeom prst="rect">
            <a:avLst/>
          </a:prstGeom>
          <a:noFill/>
          <a:ln w="9525">
            <a:noFill/>
            <a:miter lim="800000"/>
            <a:headEnd/>
            <a:tailEnd/>
          </a:ln>
        </p:spPr>
      </p:pic>
      <p:pic>
        <p:nvPicPr>
          <p:cNvPr id="19481" name="Kép 27" descr="imagesCA5W5ATP.jpg"/>
          <p:cNvPicPr>
            <a:picLocks noChangeAspect="1"/>
          </p:cNvPicPr>
          <p:nvPr/>
        </p:nvPicPr>
        <p:blipFill>
          <a:blip r:embed="rId5" cstate="print"/>
          <a:stretch>
            <a:fillRect/>
          </a:stretch>
        </p:blipFill>
        <p:spPr bwMode="auto">
          <a:xfrm>
            <a:off x="1370812" y="1843088"/>
            <a:ext cx="754051" cy="831850"/>
          </a:xfrm>
          <a:prstGeom prst="rect">
            <a:avLst/>
          </a:prstGeom>
          <a:noFill/>
          <a:ln w="9525">
            <a:noFill/>
            <a:miter lim="800000"/>
            <a:headEnd/>
            <a:tailEnd/>
          </a:ln>
        </p:spPr>
      </p:pic>
      <p:pic>
        <p:nvPicPr>
          <p:cNvPr id="19482" name="Kép 30" descr="imagesCA5W5ATP.jpg"/>
          <p:cNvPicPr>
            <a:picLocks noChangeAspect="1"/>
          </p:cNvPicPr>
          <p:nvPr/>
        </p:nvPicPr>
        <p:blipFill>
          <a:blip r:embed="rId6" cstate="print"/>
          <a:stretch>
            <a:fillRect/>
          </a:stretch>
        </p:blipFill>
        <p:spPr bwMode="auto">
          <a:xfrm>
            <a:off x="4230688" y="178717"/>
            <a:ext cx="422275" cy="1106241"/>
          </a:xfrm>
          <a:prstGeom prst="rect">
            <a:avLst/>
          </a:prstGeom>
          <a:noFill/>
          <a:ln w="9525">
            <a:noFill/>
            <a:miter lim="800000"/>
            <a:headEnd/>
            <a:tailEnd/>
          </a:ln>
        </p:spPr>
      </p:pic>
      <p:cxnSp>
        <p:nvCxnSpPr>
          <p:cNvPr id="35" name="Egyenes összekötő nyíllal 34"/>
          <p:cNvCxnSpPr>
            <a:endCxn id="7" idx="1"/>
          </p:cNvCxnSpPr>
          <p:nvPr/>
        </p:nvCxnSpPr>
        <p:spPr>
          <a:xfrm flipV="1">
            <a:off x="2160588" y="860425"/>
            <a:ext cx="2001837" cy="1093788"/>
          </a:xfrm>
          <a:prstGeom prst="straightConnector1">
            <a:avLst/>
          </a:prstGeom>
          <a:ln w="25400">
            <a:solidFill>
              <a:srgbClr val="FF0000"/>
            </a:solidFill>
            <a:prstDash val="dash"/>
            <a:tailEnd type="arrow" w="med" len="lg"/>
          </a:ln>
        </p:spPr>
        <p:style>
          <a:lnRef idx="1">
            <a:schemeClr val="accent1"/>
          </a:lnRef>
          <a:fillRef idx="0">
            <a:schemeClr val="accent1"/>
          </a:fillRef>
          <a:effectRef idx="0">
            <a:schemeClr val="accent1"/>
          </a:effectRef>
          <a:fontRef idx="minor">
            <a:schemeClr val="tx1"/>
          </a:fontRef>
        </p:style>
      </p:cxnSp>
      <p:pic>
        <p:nvPicPr>
          <p:cNvPr id="34" name="Kép 33" descr="imagesCA1VQ383.jpg"/>
          <p:cNvPicPr>
            <a:picLocks noChangeAspect="1"/>
          </p:cNvPicPr>
          <p:nvPr/>
        </p:nvPicPr>
        <p:blipFill>
          <a:blip r:embed="rId7" cstate="print"/>
          <a:stretch>
            <a:fillRect/>
          </a:stretch>
        </p:blipFill>
        <p:spPr bwMode="auto">
          <a:xfrm>
            <a:off x="501333" y="6044164"/>
            <a:ext cx="582612" cy="808522"/>
          </a:xfrm>
          <a:prstGeom prst="rect">
            <a:avLst/>
          </a:prstGeom>
          <a:noFill/>
          <a:ln w="9525">
            <a:noFill/>
            <a:miter lim="800000"/>
            <a:headEnd/>
            <a:tailEnd/>
          </a:ln>
        </p:spPr>
      </p:pic>
      <p:pic>
        <p:nvPicPr>
          <p:cNvPr id="36" name="Kép 35" descr="imagesCA1VQ383.jpg"/>
          <p:cNvPicPr>
            <a:picLocks noChangeAspect="1"/>
          </p:cNvPicPr>
          <p:nvPr/>
        </p:nvPicPr>
        <p:blipFill>
          <a:blip r:embed="rId7" cstate="print"/>
          <a:stretch>
            <a:fillRect/>
          </a:stretch>
        </p:blipFill>
        <p:spPr bwMode="auto">
          <a:xfrm>
            <a:off x="525463" y="1907933"/>
            <a:ext cx="582612" cy="808522"/>
          </a:xfrm>
          <a:prstGeom prst="rect">
            <a:avLst/>
          </a:prstGeom>
          <a:noFill/>
          <a:ln w="9525">
            <a:noFill/>
            <a:miter lim="800000"/>
            <a:headEnd/>
            <a:tailEnd/>
          </a:ln>
        </p:spPr>
      </p:pic>
      <p:pic>
        <p:nvPicPr>
          <p:cNvPr id="37" name="Kép 36" descr="imagesCA1VQ383.jpg"/>
          <p:cNvPicPr>
            <a:picLocks noChangeAspect="1"/>
          </p:cNvPicPr>
          <p:nvPr/>
        </p:nvPicPr>
        <p:blipFill>
          <a:blip r:embed="rId7" cstate="print"/>
          <a:stretch>
            <a:fillRect/>
          </a:stretch>
        </p:blipFill>
        <p:spPr bwMode="auto">
          <a:xfrm>
            <a:off x="511175" y="3321601"/>
            <a:ext cx="582613" cy="808524"/>
          </a:xfrm>
          <a:prstGeom prst="rect">
            <a:avLst/>
          </a:prstGeom>
          <a:noFill/>
          <a:ln w="9525">
            <a:noFill/>
            <a:miter lim="800000"/>
            <a:headEnd/>
            <a:tailEnd/>
          </a:ln>
        </p:spPr>
      </p:pic>
      <p:pic>
        <p:nvPicPr>
          <p:cNvPr id="38" name="Kép 37" descr="imagesCA1VQ383.jpg"/>
          <p:cNvPicPr>
            <a:picLocks noChangeAspect="1"/>
          </p:cNvPicPr>
          <p:nvPr/>
        </p:nvPicPr>
        <p:blipFill>
          <a:blip r:embed="rId7" cstate="print"/>
          <a:stretch>
            <a:fillRect/>
          </a:stretch>
        </p:blipFill>
        <p:spPr bwMode="auto">
          <a:xfrm>
            <a:off x="511175" y="4817026"/>
            <a:ext cx="582613" cy="808524"/>
          </a:xfrm>
          <a:prstGeom prst="rect">
            <a:avLst/>
          </a:prstGeom>
          <a:noFill/>
          <a:ln w="9525">
            <a:noFill/>
            <a:miter lim="800000"/>
            <a:headEnd/>
            <a:tailEnd/>
          </a:ln>
        </p:spPr>
      </p:pic>
      <p:pic>
        <p:nvPicPr>
          <p:cNvPr id="32" name="Kép 31" descr="imagesCA1VQ383.jpg"/>
          <p:cNvPicPr>
            <a:picLocks noChangeAspect="1"/>
          </p:cNvPicPr>
          <p:nvPr/>
        </p:nvPicPr>
        <p:blipFill>
          <a:blip r:embed="rId7" cstate="print"/>
          <a:stretch>
            <a:fillRect/>
          </a:stretch>
        </p:blipFill>
        <p:spPr bwMode="auto">
          <a:xfrm flipH="1">
            <a:off x="7171747" y="5684270"/>
            <a:ext cx="550603" cy="76410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0" presetClass="path" presetSubtype="0" fill="hold" nodeType="withEffect">
                                  <p:stCondLst>
                                    <p:cond delay="0"/>
                                  </p:stCondLst>
                                  <p:childTnLst>
                                    <p:animMotion origin="layout" path="M 3.88889E-6 2.96296E-6 L 0.95902 -0.41227 " pathEditMode="relative" rAng="0" ptsTypes="AA">
                                      <p:cBhvr>
                                        <p:cTn id="14" dur="2000" fill="hold"/>
                                        <p:tgtEl>
                                          <p:spTgt spid="36"/>
                                        </p:tgtEl>
                                        <p:attrNameLst>
                                          <p:attrName>ppt_x</p:attrName>
                                          <p:attrName>ppt_y</p:attrName>
                                        </p:attrNameLst>
                                      </p:cBhvr>
                                      <p:rCtr x="480" y="-206"/>
                                    </p:animMotion>
                                  </p:childTnLst>
                                </p:cTn>
                              </p:par>
                              <p:par>
                                <p:cTn id="15" presetID="0" presetClass="path" presetSubtype="0" fill="hold" nodeType="withEffect">
                                  <p:stCondLst>
                                    <p:cond delay="0"/>
                                  </p:stCondLst>
                                  <p:childTnLst>
                                    <p:animMotion origin="layout" path="M -0.08767 0.03796 L 0.98108 -0.43148 " pathEditMode="relative" rAng="0" ptsTypes="AA">
                                      <p:cBhvr>
                                        <p:cTn id="16" dur="2000" fill="hold"/>
                                        <p:tgtEl>
                                          <p:spTgt spid="37"/>
                                        </p:tgtEl>
                                        <p:attrNameLst>
                                          <p:attrName>ppt_x</p:attrName>
                                          <p:attrName>ppt_y</p:attrName>
                                        </p:attrNameLst>
                                      </p:cBhvr>
                                      <p:rCtr x="534" y="-235"/>
                                    </p:animMotion>
                                  </p:childTnLst>
                                </p:cTn>
                              </p:par>
                              <p:par>
                                <p:cTn id="17" presetID="0" presetClass="path" presetSubtype="0" fill="hold" nodeType="withEffect">
                                  <p:stCondLst>
                                    <p:cond delay="0"/>
                                  </p:stCondLst>
                                  <p:childTnLst>
                                    <p:animMotion origin="layout" path="M -0.11093 0.04074 L 0.93351 -0.4118 " pathEditMode="relative" rAng="0" ptsTypes="AA">
                                      <p:cBhvr>
                                        <p:cTn id="18" dur="2000" fill="hold"/>
                                        <p:tgtEl>
                                          <p:spTgt spid="38"/>
                                        </p:tgtEl>
                                        <p:attrNameLst>
                                          <p:attrName>ppt_x</p:attrName>
                                          <p:attrName>ppt_y</p:attrName>
                                        </p:attrNameLst>
                                      </p:cBhvr>
                                      <p:rCtr x="522" y="-226"/>
                                    </p:animMotion>
                                  </p:childTnLst>
                                </p:cTn>
                              </p:par>
                              <p:par>
                                <p:cTn id="19" presetID="0" presetClass="path" presetSubtype="0" accel="50000" decel="50000" fill="hold" nodeType="withEffect">
                                  <p:stCondLst>
                                    <p:cond delay="0"/>
                                  </p:stCondLst>
                                  <p:childTnLst>
                                    <p:animMotion origin="layout" path="M -1.94444E-6 2.22222E-6 L 0.93334 -0.38889 " pathEditMode="relative" rAng="0" ptsTypes="AA">
                                      <p:cBhvr>
                                        <p:cTn id="20" dur="2000" fill="hold"/>
                                        <p:tgtEl>
                                          <p:spTgt spid="34"/>
                                        </p:tgtEl>
                                        <p:attrNameLst>
                                          <p:attrName>ppt_x</p:attrName>
                                          <p:attrName>ppt_y</p:attrName>
                                        </p:attrNameLst>
                                      </p:cBhvr>
                                      <p:rCtr x="467" y="-194"/>
                                    </p:animMotion>
                                  </p:childTnLst>
                                </p:cTn>
                              </p:par>
                            </p:childTnLst>
                          </p:cTn>
                        </p:par>
                        <p:par>
                          <p:cTn id="21" fill="hold">
                            <p:stCondLst>
                              <p:cond delay="2000"/>
                            </p:stCondLst>
                            <p:childTnLst>
                              <p:par>
                                <p:cTn id="22" presetID="1" presetClass="exit" presetSubtype="0" fill="hold" nodeType="afterEffect">
                                  <p:stCondLst>
                                    <p:cond delay="0"/>
                                  </p:stCondLst>
                                  <p:childTnLst>
                                    <p:set>
                                      <p:cBhvr>
                                        <p:cTn id="23" dur="1" fill="hold">
                                          <p:stCondLst>
                                            <p:cond delay="0"/>
                                          </p:stCondLst>
                                        </p:cTn>
                                        <p:tgtEl>
                                          <p:spTgt spid="36"/>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37"/>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38"/>
                                        </p:tgtEl>
                                        <p:attrNameLst>
                                          <p:attrName>style.visibility</p:attrName>
                                        </p:attrNameLst>
                                      </p:cBhvr>
                                      <p:to>
                                        <p:strVal val="hidden"/>
                                      </p:to>
                                    </p:set>
                                  </p:childTnLst>
                                </p:cTn>
                              </p:par>
                            </p:childTnLst>
                          </p:cTn>
                        </p:par>
                        <p:par>
                          <p:cTn id="28" fill="hold">
                            <p:stCondLst>
                              <p:cond delay="2000"/>
                            </p:stCondLst>
                            <p:childTnLst>
                              <p:par>
                                <p:cTn id="29" presetID="1" presetClass="exit" presetSubtype="0" fill="hold" nodeType="afterEffect">
                                  <p:stCondLst>
                                    <p:cond delay="0"/>
                                  </p:stCondLst>
                                  <p:childTnLst>
                                    <p:set>
                                      <p:cBhvr>
                                        <p:cTn id="30" dur="1" fill="hold">
                                          <p:stCondLst>
                                            <p:cond delay="0"/>
                                          </p:stCondLst>
                                        </p:cTn>
                                        <p:tgtEl>
                                          <p:spTgt spid="34"/>
                                        </p:tgtEl>
                                        <p:attrNameLst>
                                          <p:attrName>style.visibility</p:attrName>
                                        </p:attrNameLst>
                                      </p:cBhvr>
                                      <p:to>
                                        <p:strVal val="hidden"/>
                                      </p:to>
                                    </p:set>
                                  </p:childTnLst>
                                </p:cTn>
                              </p:par>
                            </p:childTnLst>
                          </p:cTn>
                        </p:par>
                        <p:par>
                          <p:cTn id="31" fill="hold">
                            <p:stCondLst>
                              <p:cond delay="2000"/>
                            </p:stCondLst>
                            <p:childTnLst>
                              <p:par>
                                <p:cTn id="32" presetID="1" presetClass="entr" presetSubtype="0" fill="hold" nodeType="afterEffect">
                                  <p:stCondLst>
                                    <p:cond delay="500"/>
                                  </p:stCondLst>
                                  <p:childTnLst>
                                    <p:set>
                                      <p:cBhvr>
                                        <p:cTn id="33" dur="1" fill="hold">
                                          <p:stCondLst>
                                            <p:cond delay="0"/>
                                          </p:stCondLst>
                                        </p:cTn>
                                        <p:tgtEl>
                                          <p:spTgt spid="32"/>
                                        </p:tgtEl>
                                        <p:attrNameLst>
                                          <p:attrName>style.visibility</p:attrName>
                                        </p:attrNameLst>
                                      </p:cBhvr>
                                      <p:to>
                                        <p:strVal val="visible"/>
                                      </p:to>
                                    </p:set>
                                  </p:childTnLst>
                                </p:cTn>
                              </p:par>
                              <p:par>
                                <p:cTn id="34" presetID="0" presetClass="path" presetSubtype="0" accel="50000" decel="50000" fill="hold" nodeType="withEffect">
                                  <p:stCondLst>
                                    <p:cond delay="0"/>
                                  </p:stCondLst>
                                  <p:childTnLst>
                                    <p:animMotion origin="layout" path="M -0.81441 -0.71838 L 0.10191 0.11537 " pathEditMode="relative" rAng="0" ptsTypes="AA">
                                      <p:cBhvr>
                                        <p:cTn id="35" dur="2000" spd="-100000" fill="hold"/>
                                        <p:tgtEl>
                                          <p:spTgt spid="32"/>
                                        </p:tgtEl>
                                        <p:attrNameLst>
                                          <p:attrName>ppt_x</p:attrName>
                                          <p:attrName>ppt_y</p:attrName>
                                        </p:attrNameLst>
                                      </p:cBhvr>
                                      <p:rCtr x="458" y="417"/>
                                    </p:animMotion>
                                  </p:childTnLst>
                                </p:cTn>
                              </p:par>
                            </p:childTnLst>
                          </p:cTn>
                        </p:par>
                        <p:par>
                          <p:cTn id="36" fill="hold">
                            <p:stCondLst>
                              <p:cond delay="4000"/>
                            </p:stCondLst>
                            <p:childTnLst>
                              <p:par>
                                <p:cTn id="37" presetID="1" presetClass="exit" presetSubtype="0" fill="hold" nodeType="afterEffect">
                                  <p:stCondLst>
                                    <p:cond delay="0"/>
                                  </p:stCondLst>
                                  <p:childTnLst>
                                    <p:set>
                                      <p:cBhvr>
                                        <p:cTn id="38"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FB8DDB40-5FB9-4FB7-AD44-E7141B72EF0E}" type="slidenum">
              <a:rPr lang="en-US"/>
              <a:pPr>
                <a:defRPr/>
              </a:pPr>
              <a:t>7</a:t>
            </a:fld>
            <a:endParaRPr lang="en-US" dirty="0"/>
          </a:p>
        </p:txBody>
      </p:sp>
      <p:pic>
        <p:nvPicPr>
          <p:cNvPr id="20485" name="Kép 6" descr="imagesCAB2EX9J.jpg"/>
          <p:cNvPicPr>
            <a:picLocks noChangeAspect="1"/>
          </p:cNvPicPr>
          <p:nvPr/>
        </p:nvPicPr>
        <p:blipFill>
          <a:blip r:embed="rId3" cstate="print"/>
          <a:stretch>
            <a:fillRect/>
          </a:stretch>
        </p:blipFill>
        <p:spPr bwMode="auto">
          <a:xfrm>
            <a:off x="2166938" y="2031576"/>
            <a:ext cx="2041550" cy="2209348"/>
          </a:xfrm>
          <a:prstGeom prst="rect">
            <a:avLst/>
          </a:prstGeom>
          <a:noFill/>
          <a:ln w="9525">
            <a:noFill/>
            <a:miter lim="800000"/>
            <a:headEnd/>
            <a:tailEnd/>
          </a:ln>
        </p:spPr>
      </p:pic>
      <p:pic>
        <p:nvPicPr>
          <p:cNvPr id="8" name="Kép 7" descr="imagesCAOX06CV.jpg"/>
          <p:cNvPicPr>
            <a:picLocks noChangeAspect="1"/>
          </p:cNvPicPr>
          <p:nvPr/>
        </p:nvPicPr>
        <p:blipFill>
          <a:blip r:embed="rId4" cstate="print"/>
          <a:stretch>
            <a:fillRect/>
          </a:stretch>
        </p:blipFill>
        <p:spPr bwMode="auto">
          <a:xfrm>
            <a:off x="5662613" y="2004155"/>
            <a:ext cx="2130716" cy="2236769"/>
          </a:xfrm>
          <a:prstGeom prst="rect">
            <a:avLst/>
          </a:prstGeom>
          <a:noFill/>
          <a:ln w="9525">
            <a:noFill/>
            <a:miter lim="800000"/>
            <a:headEnd/>
            <a:tailEnd/>
          </a:ln>
        </p:spPr>
      </p:pic>
      <p:sp>
        <p:nvSpPr>
          <p:cNvPr id="20487" name="Szövegdoboz 8"/>
          <p:cNvSpPr txBox="1">
            <a:spLocks noChangeArrowheads="1"/>
          </p:cNvSpPr>
          <p:nvPr/>
        </p:nvSpPr>
        <p:spPr bwMode="auto">
          <a:xfrm>
            <a:off x="2203450" y="5181600"/>
            <a:ext cx="1184275" cy="369888"/>
          </a:xfrm>
          <a:prstGeom prst="rect">
            <a:avLst/>
          </a:prstGeom>
          <a:noFill/>
          <a:ln w="9525">
            <a:noFill/>
            <a:miter lim="800000"/>
            <a:headEnd/>
            <a:tailEnd/>
          </a:ln>
        </p:spPr>
        <p:txBody>
          <a:bodyPr wrap="none">
            <a:spAutoFit/>
          </a:bodyPr>
          <a:lstStyle/>
          <a:p>
            <a:r>
              <a:rPr lang="en-US"/>
              <a:t>No clocks</a:t>
            </a:r>
          </a:p>
        </p:txBody>
      </p:sp>
      <p:sp>
        <p:nvSpPr>
          <p:cNvPr id="10" name="Szövegdoboz 9"/>
          <p:cNvSpPr txBox="1">
            <a:spLocks noChangeArrowheads="1"/>
          </p:cNvSpPr>
          <p:nvPr/>
        </p:nvSpPr>
        <p:spPr bwMode="auto">
          <a:xfrm>
            <a:off x="5597525" y="5181600"/>
            <a:ext cx="1646238" cy="369888"/>
          </a:xfrm>
          <a:prstGeom prst="rect">
            <a:avLst/>
          </a:prstGeom>
          <a:noFill/>
          <a:ln w="9525">
            <a:noFill/>
            <a:miter lim="800000"/>
            <a:headEnd/>
            <a:tailEnd/>
          </a:ln>
        </p:spPr>
        <p:txBody>
          <a:bodyPr>
            <a:spAutoFit/>
          </a:bodyPr>
          <a:lstStyle/>
          <a:p>
            <a:r>
              <a:rPr lang="en-US"/>
              <a:t>No meter rods</a:t>
            </a:r>
          </a:p>
        </p:txBody>
      </p:sp>
      <p:cxnSp>
        <p:nvCxnSpPr>
          <p:cNvPr id="12" name="Egyenes összekötő 11"/>
          <p:cNvCxnSpPr/>
          <p:nvPr/>
        </p:nvCxnSpPr>
        <p:spPr>
          <a:xfrm flipV="1">
            <a:off x="1717675" y="1371600"/>
            <a:ext cx="2827338" cy="3546475"/>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Egyenes összekötő 14"/>
          <p:cNvCxnSpPr/>
          <p:nvPr/>
        </p:nvCxnSpPr>
        <p:spPr>
          <a:xfrm>
            <a:off x="1497013" y="1412875"/>
            <a:ext cx="2852737" cy="3546475"/>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9" name="Egyenes összekötő 18"/>
          <p:cNvCxnSpPr/>
          <p:nvPr/>
        </p:nvCxnSpPr>
        <p:spPr>
          <a:xfrm>
            <a:off x="4903788" y="1289050"/>
            <a:ext cx="2854325" cy="3546475"/>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flipV="1">
            <a:off x="4891088" y="1371600"/>
            <a:ext cx="2825750" cy="3546475"/>
          </a:xfrm>
          <a:prstGeom prst="line">
            <a:avLst/>
          </a:prstGeom>
          <a:ln w="31750">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5"/>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500"/>
                                  </p:stCondLst>
                                  <p:childTnLst>
                                    <p:set>
                                      <p:cBhvr>
                                        <p:cTn id="9" dur="1" fill="hold">
                                          <p:stCondLst>
                                            <p:cond delay="0"/>
                                          </p:stCondLst>
                                        </p:cTn>
                                        <p:tgtEl>
                                          <p:spTgt spid="12"/>
                                        </p:tgtEl>
                                        <p:attrNameLst>
                                          <p:attrName>style.visibility</p:attrName>
                                        </p:attrNameLst>
                                      </p:cBhvr>
                                      <p:to>
                                        <p:strVal val="visible"/>
                                      </p:to>
                                    </p:set>
                                  </p:childTnLst>
                                </p:cTn>
                              </p:par>
                              <p:par>
                                <p:cTn id="10" presetID="1" presetClass="entr" presetSubtype="0" fill="hold" nodeType="withEffect">
                                  <p:stCondLst>
                                    <p:cond delay="50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nodeType="afterEffect">
                                  <p:stCondLst>
                                    <p:cond delay="50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1642"/>
        </a:solidFill>
        <a:effectLst/>
      </p:bgPr>
    </p:bg>
    <p:spTree>
      <p:nvGrpSpPr>
        <p:cNvPr id="1" name=""/>
        <p:cNvGrpSpPr/>
        <p:nvPr/>
      </p:nvGrpSpPr>
      <p:grpSpPr>
        <a:xfrm>
          <a:off x="0" y="0"/>
          <a:ext cx="0" cy="0"/>
          <a:chOff x="0" y="0"/>
          <a:chExt cx="0" cy="0"/>
        </a:xfrm>
      </p:grpSpPr>
      <p:sp>
        <p:nvSpPr>
          <p:cNvPr id="7" name="Date Placeholder 10"/>
          <p:cNvSpPr>
            <a:spLocks noGrp="1"/>
          </p:cNvSpPr>
          <p:nvPr>
            <p:ph type="dt" sz="half" idx="10"/>
          </p:nvPr>
        </p:nvSpPr>
        <p:spPr/>
        <p:txBody>
          <a:bodyPr/>
          <a:lstStyle/>
          <a:p>
            <a:r>
              <a:rPr lang="en-US" smtClean="0"/>
              <a:t>Amsterdam,  September  27, 2014.</a:t>
            </a:r>
            <a:endParaRPr lang="hu-HU" dirty="0"/>
          </a:p>
        </p:txBody>
      </p:sp>
      <p:sp>
        <p:nvSpPr>
          <p:cNvPr id="13317" name="Footer Placeholder 27"/>
          <p:cNvSpPr>
            <a:spLocks noGrp="1"/>
          </p:cNvSpPr>
          <p:nvPr>
            <p:ph type="ftr" sz="quarter" idx="11"/>
          </p:nvPr>
        </p:nvSpPr>
        <p:spPr/>
        <p:txBody>
          <a:bodyPr/>
          <a:lstStyle/>
          <a:p>
            <a:r>
              <a:rPr lang="en-US" smtClean="0"/>
              <a:t>The end of time</a:t>
            </a:r>
            <a:endParaRPr lang="hu-HU" dirty="0"/>
          </a:p>
        </p:txBody>
      </p:sp>
      <p:sp>
        <p:nvSpPr>
          <p:cNvPr id="13318" name="Slide Number Placeholder 4"/>
          <p:cNvSpPr>
            <a:spLocks noGrp="1"/>
          </p:cNvSpPr>
          <p:nvPr>
            <p:ph type="sldNum" sz="quarter" idx="12"/>
          </p:nvPr>
        </p:nvSpPr>
        <p:spPr/>
        <p:txBody>
          <a:bodyPr/>
          <a:lstStyle/>
          <a:p>
            <a:r>
              <a:rPr lang="en-US" smtClean="0"/>
              <a:t>Page: </a:t>
            </a:r>
            <a:fld id="{2AF8EE98-0864-4F91-892B-28C5A9595D8B}" type="slidenum">
              <a:rPr lang="en-US" smtClean="0"/>
              <a:pPr/>
              <a:t>8</a:t>
            </a:fld>
            <a:endParaRPr lang="en-US" dirty="0"/>
          </a:p>
        </p:txBody>
      </p:sp>
      <p:pic>
        <p:nvPicPr>
          <p:cNvPr id="29698" name="Picture 2" descr="cover">
            <a:hlinkClick r:id="rId3"/>
          </p:cNvPr>
          <p:cNvPicPr>
            <a:picLocks noChangeAspect="1" noChangeArrowheads="1"/>
          </p:cNvPicPr>
          <p:nvPr/>
        </p:nvPicPr>
        <p:blipFill>
          <a:blip r:embed="rId4" cstate="print"/>
          <a:srcRect/>
          <a:stretch>
            <a:fillRect/>
          </a:stretch>
        </p:blipFill>
        <p:spPr bwMode="auto">
          <a:xfrm>
            <a:off x="42362438" y="-26008013"/>
            <a:ext cx="3028950" cy="4762500"/>
          </a:xfrm>
          <a:prstGeom prst="rect">
            <a:avLst/>
          </a:prstGeom>
          <a:noFill/>
        </p:spPr>
      </p:pic>
      <p:pic>
        <p:nvPicPr>
          <p:cNvPr id="29700" name="Picture 4" descr="cover">
            <a:hlinkClick r:id="rId3"/>
          </p:cNvPr>
          <p:cNvPicPr>
            <a:picLocks noChangeAspect="1" noChangeArrowheads="1"/>
          </p:cNvPicPr>
          <p:nvPr/>
        </p:nvPicPr>
        <p:blipFill>
          <a:blip r:embed="rId4" cstate="print"/>
          <a:srcRect/>
          <a:stretch>
            <a:fillRect/>
          </a:stretch>
        </p:blipFill>
        <p:spPr bwMode="auto">
          <a:xfrm>
            <a:off x="42362438" y="-26008013"/>
            <a:ext cx="3028950" cy="4762500"/>
          </a:xfrm>
          <a:prstGeom prst="rect">
            <a:avLst/>
          </a:prstGeom>
          <a:noFill/>
        </p:spPr>
      </p:pic>
      <p:pic>
        <p:nvPicPr>
          <p:cNvPr id="29702" name="Picture 6" descr="cover">
            <a:hlinkClick r:id="rId3"/>
          </p:cNvPr>
          <p:cNvPicPr>
            <a:picLocks noChangeAspect="1" noChangeArrowheads="1"/>
          </p:cNvPicPr>
          <p:nvPr/>
        </p:nvPicPr>
        <p:blipFill>
          <a:blip r:embed="rId4" cstate="print"/>
          <a:srcRect/>
          <a:stretch>
            <a:fillRect/>
          </a:stretch>
        </p:blipFill>
        <p:spPr bwMode="auto">
          <a:xfrm>
            <a:off x="42362438" y="-26008013"/>
            <a:ext cx="3028950" cy="4762500"/>
          </a:xfrm>
          <a:prstGeom prst="rect">
            <a:avLst/>
          </a:prstGeom>
          <a:noFill/>
        </p:spPr>
      </p:pic>
      <p:pic>
        <p:nvPicPr>
          <p:cNvPr id="29703" name="Picture 7" descr="C:\XP-interface\asuhajnalmunka\munka\konf\Amsterdam2014\talk\barbourEndofTime.png"/>
          <p:cNvPicPr>
            <a:picLocks noChangeAspect="1" noChangeArrowheads="1"/>
          </p:cNvPicPr>
          <p:nvPr/>
        </p:nvPicPr>
        <p:blipFill>
          <a:blip r:embed="rId5" cstate="print"/>
          <a:srcRect/>
          <a:stretch>
            <a:fillRect/>
          </a:stretch>
        </p:blipFill>
        <p:spPr bwMode="auto">
          <a:xfrm>
            <a:off x="2726795" y="593685"/>
            <a:ext cx="3709698" cy="577064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átum helye 3"/>
          <p:cNvSpPr>
            <a:spLocks noGrp="1"/>
          </p:cNvSpPr>
          <p:nvPr>
            <p:ph type="dt" sz="half" idx="10"/>
          </p:nvPr>
        </p:nvSpPr>
        <p:spPr/>
        <p:txBody>
          <a:bodyPr/>
          <a:lstStyle/>
          <a:p>
            <a:pPr>
              <a:defRPr/>
            </a:pPr>
            <a:r>
              <a:rPr lang="hu-HU" dirty="0" err="1" smtClean="0"/>
              <a:t>September</a:t>
            </a:r>
            <a:r>
              <a:rPr lang="hu-HU" dirty="0" smtClean="0"/>
              <a:t> 27, 201</a:t>
            </a:r>
            <a:r>
              <a:rPr lang="en-US" dirty="0" smtClean="0"/>
              <a:t>4</a:t>
            </a:r>
            <a:r>
              <a:rPr lang="hu-HU" dirty="0" smtClean="0"/>
              <a:t>.</a:t>
            </a:r>
            <a:endParaRPr lang="hu-HU" dirty="0"/>
          </a:p>
        </p:txBody>
      </p:sp>
      <p:sp>
        <p:nvSpPr>
          <p:cNvPr id="5" name="Élőláb helye 4"/>
          <p:cNvSpPr>
            <a:spLocks noGrp="1"/>
          </p:cNvSpPr>
          <p:nvPr>
            <p:ph type="ftr" sz="quarter" idx="11"/>
          </p:nvPr>
        </p:nvSpPr>
        <p:spPr/>
        <p:txBody>
          <a:bodyPr/>
          <a:lstStyle/>
          <a:p>
            <a:pPr>
              <a:defRPr/>
            </a:pPr>
            <a:r>
              <a:rPr lang="hu-HU" dirty="0"/>
              <a:t>The End of Time</a:t>
            </a:r>
          </a:p>
        </p:txBody>
      </p:sp>
      <p:sp>
        <p:nvSpPr>
          <p:cNvPr id="6" name="Dia számának helye 5"/>
          <p:cNvSpPr>
            <a:spLocks noGrp="1"/>
          </p:cNvSpPr>
          <p:nvPr>
            <p:ph type="sldNum" sz="quarter" idx="12"/>
          </p:nvPr>
        </p:nvSpPr>
        <p:spPr/>
        <p:txBody>
          <a:bodyPr/>
          <a:lstStyle/>
          <a:p>
            <a:pPr>
              <a:defRPr/>
            </a:pPr>
            <a:r>
              <a:rPr lang="en-US" dirty="0"/>
              <a:t>Page: </a:t>
            </a:r>
            <a:fld id="{75076632-0F29-4043-9196-0232EC9678B7}" type="slidenum">
              <a:rPr lang="en-US"/>
              <a:pPr>
                <a:defRPr/>
              </a:pPr>
              <a:t>9</a:t>
            </a:fld>
            <a:endParaRPr lang="en-US" dirty="0"/>
          </a:p>
        </p:txBody>
      </p:sp>
      <p:sp>
        <p:nvSpPr>
          <p:cNvPr id="7" name="Szövegdoboz 6"/>
          <p:cNvSpPr txBox="1"/>
          <p:nvPr/>
        </p:nvSpPr>
        <p:spPr>
          <a:xfrm>
            <a:off x="551688" y="490728"/>
            <a:ext cx="5570756" cy="646331"/>
          </a:xfrm>
          <a:prstGeom prst="rect">
            <a:avLst/>
          </a:prstGeom>
          <a:noFill/>
        </p:spPr>
        <p:txBody>
          <a:bodyPr wrap="none" rtlCol="0">
            <a:spAutoFit/>
          </a:bodyPr>
          <a:lstStyle/>
          <a:p>
            <a:r>
              <a:rPr lang="en-US" sz="3600" dirty="0" smtClean="0">
                <a:solidFill>
                  <a:schemeClr val="accent4">
                    <a:lumMod val="50000"/>
                    <a:lumOff val="50000"/>
                  </a:schemeClr>
                </a:solidFill>
              </a:rPr>
              <a:t>Special Relativity </a:t>
            </a:r>
            <a:r>
              <a:rPr lang="en-US" sz="3600" dirty="0" err="1" smtClean="0">
                <a:solidFill>
                  <a:schemeClr val="accent4">
                    <a:lumMod val="50000"/>
                    <a:lumOff val="50000"/>
                  </a:schemeClr>
                </a:solidFill>
              </a:rPr>
              <a:t>SpecRel</a:t>
            </a:r>
            <a:endParaRPr lang="en-US" sz="3600" dirty="0">
              <a:solidFill>
                <a:schemeClr val="accent4">
                  <a:lumMod val="50000"/>
                  <a:lumOff val="50000"/>
                </a:schemeClr>
              </a:solidFill>
            </a:endParaRPr>
          </a:p>
        </p:txBody>
      </p:sp>
      <p:sp>
        <p:nvSpPr>
          <p:cNvPr id="8" name="Szövegdoboz 7"/>
          <p:cNvSpPr txBox="1"/>
          <p:nvPr/>
        </p:nvSpPr>
        <p:spPr>
          <a:xfrm>
            <a:off x="609600" y="1307592"/>
            <a:ext cx="2364750" cy="646331"/>
          </a:xfrm>
          <a:prstGeom prst="rect">
            <a:avLst/>
          </a:prstGeom>
          <a:noFill/>
        </p:spPr>
        <p:txBody>
          <a:bodyPr wrap="none" rtlCol="0">
            <a:spAutoFit/>
          </a:bodyPr>
          <a:lstStyle/>
          <a:p>
            <a:r>
              <a:rPr lang="en-US" sz="3600" dirty="0" smtClean="0">
                <a:solidFill>
                  <a:schemeClr val="accent4">
                    <a:lumMod val="50000"/>
                    <a:lumOff val="50000"/>
                  </a:schemeClr>
                </a:solidFill>
              </a:rPr>
              <a:t>Language:</a:t>
            </a:r>
            <a:endParaRPr lang="en-US" sz="3600" dirty="0">
              <a:solidFill>
                <a:schemeClr val="accent4">
                  <a:lumMod val="50000"/>
                  <a:lumOff val="50000"/>
                </a:schemeClr>
              </a:solidFill>
            </a:endParaRPr>
          </a:p>
        </p:txBody>
      </p:sp>
      <p:grpSp>
        <p:nvGrpSpPr>
          <p:cNvPr id="2" name="Csoportba foglalás 23"/>
          <p:cNvGrpSpPr/>
          <p:nvPr/>
        </p:nvGrpSpPr>
        <p:grpSpPr>
          <a:xfrm>
            <a:off x="1703035" y="2702297"/>
            <a:ext cx="5835341" cy="2490481"/>
            <a:chOff x="1644745" y="2658755"/>
            <a:chExt cx="5835341" cy="2490481"/>
          </a:xfrm>
        </p:grpSpPr>
        <p:sp>
          <p:nvSpPr>
            <p:cNvPr id="20" name="Szövegdoboz 19"/>
            <p:cNvSpPr txBox="1"/>
            <p:nvPr/>
          </p:nvSpPr>
          <p:spPr>
            <a:xfrm>
              <a:off x="5887045" y="4405939"/>
              <a:ext cx="1556836" cy="646331"/>
            </a:xfrm>
            <a:prstGeom prst="rect">
              <a:avLst/>
            </a:prstGeom>
            <a:noFill/>
          </p:spPr>
          <p:txBody>
            <a:bodyPr wrap="none" rtlCol="0">
              <a:spAutoFit/>
            </a:bodyPr>
            <a:lstStyle/>
            <a:p>
              <a:pPr algn="ctr"/>
              <a:r>
                <a:rPr lang="en-US" dirty="0" smtClean="0">
                  <a:solidFill>
                    <a:schemeClr val="accent4">
                      <a:lumMod val="50000"/>
                      <a:lumOff val="50000"/>
                    </a:schemeClr>
                  </a:solidFill>
                </a:rPr>
                <a:t>Mathematical</a:t>
              </a:r>
            </a:p>
            <a:p>
              <a:pPr algn="ctr"/>
              <a:r>
                <a:rPr lang="en-US" dirty="0" smtClean="0">
                  <a:solidFill>
                    <a:schemeClr val="accent4">
                      <a:lumMod val="50000"/>
                      <a:lumOff val="50000"/>
                    </a:schemeClr>
                  </a:solidFill>
                </a:rPr>
                <a:t>world</a:t>
              </a:r>
              <a:endParaRPr lang="en-US" dirty="0">
                <a:solidFill>
                  <a:schemeClr val="accent4">
                    <a:lumMod val="50000"/>
                    <a:lumOff val="50000"/>
                  </a:schemeClr>
                </a:solidFill>
              </a:endParaRPr>
            </a:p>
          </p:txBody>
        </p:sp>
        <p:grpSp>
          <p:nvGrpSpPr>
            <p:cNvPr id="3" name="Csoportba foglalás 22"/>
            <p:cNvGrpSpPr/>
            <p:nvPr/>
          </p:nvGrpSpPr>
          <p:grpSpPr>
            <a:xfrm>
              <a:off x="1644745" y="2658755"/>
              <a:ext cx="5835341" cy="2490481"/>
              <a:chOff x="1644745" y="2629727"/>
              <a:chExt cx="5835341" cy="2490481"/>
            </a:xfrm>
          </p:grpSpPr>
          <p:grpSp>
            <p:nvGrpSpPr>
              <p:cNvPr id="9" name="Csoportba foglalás 20"/>
              <p:cNvGrpSpPr/>
              <p:nvPr/>
            </p:nvGrpSpPr>
            <p:grpSpPr>
              <a:xfrm>
                <a:off x="1644745" y="2629727"/>
                <a:ext cx="5835341" cy="2490481"/>
                <a:chOff x="1536192" y="2824798"/>
                <a:chExt cx="5835341" cy="2490481"/>
              </a:xfrm>
            </p:grpSpPr>
            <p:sp>
              <p:nvSpPr>
                <p:cNvPr id="12" name="Szövegdoboz 11"/>
                <p:cNvSpPr txBox="1"/>
                <p:nvPr/>
              </p:nvSpPr>
              <p:spPr>
                <a:xfrm>
                  <a:off x="5674568" y="3449896"/>
                  <a:ext cx="1620957" cy="369332"/>
                </a:xfrm>
                <a:prstGeom prst="rect">
                  <a:avLst/>
                </a:prstGeom>
                <a:noFill/>
              </p:spPr>
              <p:txBody>
                <a:bodyPr wrap="none" rtlCol="0">
                  <a:spAutoFit/>
                </a:bodyPr>
                <a:lstStyle/>
                <a:p>
                  <a:r>
                    <a:rPr lang="en-US" dirty="0" smtClean="0">
                      <a:solidFill>
                        <a:schemeClr val="accent4">
                          <a:lumMod val="75000"/>
                          <a:lumOff val="25000"/>
                        </a:schemeClr>
                      </a:solidFill>
                    </a:rPr>
                    <a:t>Real numbers</a:t>
                  </a:r>
                  <a:endParaRPr lang="en-US" dirty="0">
                    <a:solidFill>
                      <a:schemeClr val="accent4">
                        <a:lumMod val="75000"/>
                        <a:lumOff val="25000"/>
                      </a:schemeClr>
                    </a:solidFill>
                  </a:endParaRPr>
                </a:p>
              </p:txBody>
            </p:sp>
            <p:sp>
              <p:nvSpPr>
                <p:cNvPr id="10" name="Ellipszis 9"/>
                <p:cNvSpPr/>
                <p:nvPr/>
              </p:nvSpPr>
              <p:spPr>
                <a:xfrm>
                  <a:off x="1536192" y="2938272"/>
                  <a:ext cx="1816608" cy="1645920"/>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zis 10"/>
                <p:cNvSpPr/>
                <p:nvPr/>
              </p:nvSpPr>
              <p:spPr>
                <a:xfrm>
                  <a:off x="5554925" y="2824798"/>
                  <a:ext cx="1816608" cy="1645920"/>
                </a:xfrm>
                <a:prstGeom prst="ellipse">
                  <a:avLst/>
                </a:prstGeom>
                <a:no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zövegdoboz 12"/>
                <p:cNvSpPr txBox="1"/>
                <p:nvPr/>
              </p:nvSpPr>
              <p:spPr>
                <a:xfrm>
                  <a:off x="1776727" y="3369033"/>
                  <a:ext cx="1377300" cy="923330"/>
                </a:xfrm>
                <a:prstGeom prst="rect">
                  <a:avLst/>
                </a:prstGeom>
                <a:noFill/>
              </p:spPr>
              <p:txBody>
                <a:bodyPr wrap="none" rtlCol="0">
                  <a:spAutoFit/>
                </a:bodyPr>
                <a:lstStyle/>
                <a:p>
                  <a:r>
                    <a:rPr lang="en-US" dirty="0" smtClean="0">
                      <a:solidFill>
                        <a:schemeClr val="accent4">
                          <a:lumMod val="75000"/>
                          <a:lumOff val="25000"/>
                        </a:schemeClr>
                      </a:solidFill>
                    </a:rPr>
                    <a:t>Bodies:</a:t>
                  </a:r>
                </a:p>
                <a:p>
                  <a:r>
                    <a:rPr lang="en-US" dirty="0" smtClean="0">
                      <a:solidFill>
                        <a:schemeClr val="accent4">
                          <a:lumMod val="75000"/>
                          <a:lumOff val="25000"/>
                        </a:schemeClr>
                      </a:solidFill>
                    </a:rPr>
                    <a:t>Observers, </a:t>
                  </a:r>
                </a:p>
                <a:p>
                  <a:r>
                    <a:rPr lang="en-US" dirty="0" smtClean="0">
                      <a:solidFill>
                        <a:schemeClr val="accent4">
                          <a:lumMod val="75000"/>
                          <a:lumOff val="25000"/>
                        </a:schemeClr>
                      </a:solidFill>
                    </a:rPr>
                    <a:t>photons</a:t>
                  </a:r>
                  <a:endParaRPr lang="en-US" dirty="0">
                    <a:solidFill>
                      <a:schemeClr val="accent4">
                        <a:lumMod val="75000"/>
                        <a:lumOff val="25000"/>
                      </a:schemeClr>
                    </a:solidFill>
                  </a:endParaRPr>
                </a:p>
              </p:txBody>
            </p:sp>
            <p:sp>
              <p:nvSpPr>
                <p:cNvPr id="18" name="Szövegdoboz 17"/>
                <p:cNvSpPr txBox="1"/>
                <p:nvPr/>
              </p:nvSpPr>
              <p:spPr>
                <a:xfrm>
                  <a:off x="3419708" y="3451583"/>
                  <a:ext cx="2142574" cy="646331"/>
                </a:xfrm>
                <a:prstGeom prst="rect">
                  <a:avLst/>
                </a:prstGeom>
                <a:noFill/>
              </p:spPr>
              <p:txBody>
                <a:bodyPr wrap="none" rtlCol="0">
                  <a:spAutoFit/>
                </a:bodyPr>
                <a:lstStyle/>
                <a:p>
                  <a:pPr algn="ctr"/>
                  <a:r>
                    <a:rPr lang="en-US" dirty="0" err="1" smtClean="0">
                      <a:solidFill>
                        <a:schemeClr val="accent4">
                          <a:lumMod val="75000"/>
                          <a:lumOff val="25000"/>
                        </a:schemeClr>
                      </a:solidFill>
                    </a:rPr>
                    <a:t>Coordinatizing</a:t>
                  </a:r>
                  <a:endParaRPr lang="en-US" dirty="0" smtClean="0">
                    <a:solidFill>
                      <a:schemeClr val="accent4">
                        <a:lumMod val="75000"/>
                        <a:lumOff val="25000"/>
                      </a:schemeClr>
                    </a:solidFill>
                  </a:endParaRPr>
                </a:p>
                <a:p>
                  <a:pPr algn="ctr"/>
                  <a:r>
                    <a:rPr lang="en-US" dirty="0" smtClean="0">
                      <a:solidFill>
                        <a:schemeClr val="accent4">
                          <a:lumMod val="75000"/>
                          <a:lumOff val="25000"/>
                        </a:schemeClr>
                      </a:solidFill>
                    </a:rPr>
                    <a:t>World-view relation</a:t>
                  </a:r>
                  <a:endParaRPr lang="en-US" dirty="0">
                    <a:solidFill>
                      <a:schemeClr val="accent4">
                        <a:lumMod val="75000"/>
                        <a:lumOff val="25000"/>
                      </a:schemeClr>
                    </a:solidFill>
                  </a:endParaRPr>
                </a:p>
              </p:txBody>
            </p:sp>
            <p:sp>
              <p:nvSpPr>
                <p:cNvPr id="19" name="Szövegdoboz 18"/>
                <p:cNvSpPr txBox="1"/>
                <p:nvPr/>
              </p:nvSpPr>
              <p:spPr>
                <a:xfrm>
                  <a:off x="1935444" y="4668948"/>
                  <a:ext cx="1043876" cy="646331"/>
                </a:xfrm>
                <a:prstGeom prst="rect">
                  <a:avLst/>
                </a:prstGeom>
                <a:noFill/>
              </p:spPr>
              <p:txBody>
                <a:bodyPr wrap="none" rtlCol="0">
                  <a:spAutoFit/>
                </a:bodyPr>
                <a:lstStyle/>
                <a:p>
                  <a:pPr algn="ctr"/>
                  <a:r>
                    <a:rPr lang="en-US" dirty="0" smtClean="0">
                      <a:solidFill>
                        <a:schemeClr val="accent4">
                          <a:lumMod val="50000"/>
                          <a:lumOff val="50000"/>
                        </a:schemeClr>
                      </a:solidFill>
                    </a:rPr>
                    <a:t>Physical</a:t>
                  </a:r>
                </a:p>
                <a:p>
                  <a:pPr algn="ctr"/>
                  <a:r>
                    <a:rPr lang="en-US" dirty="0" smtClean="0">
                      <a:solidFill>
                        <a:schemeClr val="accent4">
                          <a:lumMod val="50000"/>
                          <a:lumOff val="50000"/>
                        </a:schemeClr>
                      </a:solidFill>
                    </a:rPr>
                    <a:t>world</a:t>
                  </a:r>
                  <a:endParaRPr lang="en-US" dirty="0">
                    <a:solidFill>
                      <a:schemeClr val="accent4">
                        <a:lumMod val="50000"/>
                        <a:lumOff val="50000"/>
                      </a:schemeClr>
                    </a:solidFill>
                  </a:endParaRPr>
                </a:p>
              </p:txBody>
            </p:sp>
          </p:grpSp>
          <p:sp>
            <p:nvSpPr>
              <p:cNvPr id="22" name="Ív 21"/>
              <p:cNvSpPr/>
              <p:nvPr/>
            </p:nvSpPr>
            <p:spPr>
              <a:xfrm flipH="1">
                <a:off x="2642458" y="2776251"/>
                <a:ext cx="1487277" cy="661012"/>
              </a:xfrm>
              <a:prstGeom prst="arc">
                <a:avLst>
                  <a:gd name="adj1" fmla="val 16200000"/>
                  <a:gd name="adj2" fmla="val 21351917"/>
                </a:avLst>
              </a:prstGeom>
              <a:ln w="50800">
                <a:solidFill>
                  <a:schemeClr val="accent4">
                    <a:lumMod val="50000"/>
                    <a:lumOff val="50000"/>
                  </a:schemeClr>
                </a:solidFill>
                <a:head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zabadkézi sokszög 24"/>
              <p:cNvSpPr/>
              <p:nvPr/>
            </p:nvSpPr>
            <p:spPr>
              <a:xfrm>
                <a:off x="5656445" y="2689953"/>
                <a:ext cx="1134737" cy="185450"/>
              </a:xfrm>
              <a:custGeom>
                <a:avLst/>
                <a:gdLst>
                  <a:gd name="connsiteX0" fmla="*/ 0 w 1134737"/>
                  <a:gd name="connsiteY0" fmla="*/ 108332 h 185450"/>
                  <a:gd name="connsiteX1" fmla="*/ 275421 w 1134737"/>
                  <a:gd name="connsiteY1" fmla="*/ 20197 h 185450"/>
                  <a:gd name="connsiteX2" fmla="*/ 616944 w 1134737"/>
                  <a:gd name="connsiteY2" fmla="*/ 9181 h 185450"/>
                  <a:gd name="connsiteX3" fmla="*/ 903383 w 1134737"/>
                  <a:gd name="connsiteY3" fmla="*/ 75282 h 185450"/>
                  <a:gd name="connsiteX4" fmla="*/ 1134737 w 1134737"/>
                  <a:gd name="connsiteY4" fmla="*/ 185450 h 185450"/>
                  <a:gd name="connsiteX5" fmla="*/ 1134737 w 1134737"/>
                  <a:gd name="connsiteY5" fmla="*/ 185450 h 185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4737" h="185450">
                    <a:moveTo>
                      <a:pt x="0" y="108332"/>
                    </a:moveTo>
                    <a:cubicBezTo>
                      <a:pt x="86298" y="72527"/>
                      <a:pt x="172597" y="36722"/>
                      <a:pt x="275421" y="20197"/>
                    </a:cubicBezTo>
                    <a:cubicBezTo>
                      <a:pt x="378245" y="3672"/>
                      <a:pt x="512284" y="0"/>
                      <a:pt x="616944" y="9181"/>
                    </a:cubicBezTo>
                    <a:cubicBezTo>
                      <a:pt x="721604" y="18362"/>
                      <a:pt x="817084" y="45904"/>
                      <a:pt x="903383" y="75282"/>
                    </a:cubicBezTo>
                    <a:cubicBezTo>
                      <a:pt x="989682" y="104660"/>
                      <a:pt x="1134737" y="185450"/>
                      <a:pt x="1134737" y="185450"/>
                    </a:cubicBezTo>
                    <a:lnTo>
                      <a:pt x="1134737" y="185450"/>
                    </a:lnTo>
                  </a:path>
                </a:pathLst>
              </a:custGeom>
              <a:ln w="50800">
                <a:solidFill>
                  <a:schemeClr val="accent4">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zabadkézi sokszög 26"/>
              <p:cNvSpPr/>
              <p:nvPr/>
            </p:nvSpPr>
            <p:spPr>
              <a:xfrm>
                <a:off x="5671016" y="2734020"/>
                <a:ext cx="1013552" cy="262569"/>
              </a:xfrm>
              <a:custGeom>
                <a:avLst/>
                <a:gdLst>
                  <a:gd name="connsiteX0" fmla="*/ 0 w 1013552"/>
                  <a:gd name="connsiteY0" fmla="*/ 64265 h 262569"/>
                  <a:gd name="connsiteX1" fmla="*/ 473725 w 1013552"/>
                  <a:gd name="connsiteY1" fmla="*/ 9181 h 262569"/>
                  <a:gd name="connsiteX2" fmla="*/ 826265 w 1013552"/>
                  <a:gd name="connsiteY2" fmla="*/ 119349 h 262569"/>
                  <a:gd name="connsiteX3" fmla="*/ 1013552 w 1013552"/>
                  <a:gd name="connsiteY3" fmla="*/ 262569 h 262569"/>
                  <a:gd name="connsiteX4" fmla="*/ 1013552 w 1013552"/>
                  <a:gd name="connsiteY4" fmla="*/ 262569 h 262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3552" h="262569">
                    <a:moveTo>
                      <a:pt x="0" y="64265"/>
                    </a:moveTo>
                    <a:cubicBezTo>
                      <a:pt x="168007" y="32132"/>
                      <a:pt x="336014" y="0"/>
                      <a:pt x="473725" y="9181"/>
                    </a:cubicBezTo>
                    <a:cubicBezTo>
                      <a:pt x="611436" y="18362"/>
                      <a:pt x="736294" y="77118"/>
                      <a:pt x="826265" y="119349"/>
                    </a:cubicBezTo>
                    <a:cubicBezTo>
                      <a:pt x="916236" y="161580"/>
                      <a:pt x="1013552" y="262569"/>
                      <a:pt x="1013552" y="262569"/>
                    </a:cubicBezTo>
                    <a:lnTo>
                      <a:pt x="1013552" y="262569"/>
                    </a:lnTo>
                  </a:path>
                </a:pathLst>
              </a:custGeom>
              <a:ln w="44450">
                <a:solidFill>
                  <a:schemeClr val="accent4">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zabadkézi sokszög 27"/>
              <p:cNvSpPr/>
              <p:nvPr/>
            </p:nvSpPr>
            <p:spPr>
              <a:xfrm>
                <a:off x="5715082" y="2803793"/>
                <a:ext cx="738130" cy="258896"/>
              </a:xfrm>
              <a:custGeom>
                <a:avLst/>
                <a:gdLst>
                  <a:gd name="connsiteX0" fmla="*/ 0 w 738130"/>
                  <a:gd name="connsiteY0" fmla="*/ 5508 h 258896"/>
                  <a:gd name="connsiteX1" fmla="*/ 363557 w 738130"/>
                  <a:gd name="connsiteY1" fmla="*/ 27542 h 258896"/>
                  <a:gd name="connsiteX2" fmla="*/ 672029 w 738130"/>
                  <a:gd name="connsiteY2" fmla="*/ 170761 h 258896"/>
                  <a:gd name="connsiteX3" fmla="*/ 738130 w 738130"/>
                  <a:gd name="connsiteY3" fmla="*/ 258896 h 258896"/>
                </a:gdLst>
                <a:ahLst/>
                <a:cxnLst>
                  <a:cxn ang="0">
                    <a:pos x="connsiteX0" y="connsiteY0"/>
                  </a:cxn>
                  <a:cxn ang="0">
                    <a:pos x="connsiteX1" y="connsiteY1"/>
                  </a:cxn>
                  <a:cxn ang="0">
                    <a:pos x="connsiteX2" y="connsiteY2"/>
                  </a:cxn>
                  <a:cxn ang="0">
                    <a:pos x="connsiteX3" y="connsiteY3"/>
                  </a:cxn>
                </a:cxnLst>
                <a:rect l="l" t="t" r="r" b="b"/>
                <a:pathLst>
                  <a:path w="738130" h="258896">
                    <a:moveTo>
                      <a:pt x="0" y="5508"/>
                    </a:moveTo>
                    <a:cubicBezTo>
                      <a:pt x="125776" y="2754"/>
                      <a:pt x="251552" y="0"/>
                      <a:pt x="363557" y="27542"/>
                    </a:cubicBezTo>
                    <a:cubicBezTo>
                      <a:pt x="475562" y="55084"/>
                      <a:pt x="609600" y="132202"/>
                      <a:pt x="672029" y="170761"/>
                    </a:cubicBezTo>
                    <a:cubicBezTo>
                      <a:pt x="734458" y="209320"/>
                      <a:pt x="736294" y="234108"/>
                      <a:pt x="738130" y="258896"/>
                    </a:cubicBezTo>
                  </a:path>
                </a:pathLst>
              </a:custGeom>
              <a:ln w="44450">
                <a:solidFill>
                  <a:schemeClr val="accent4">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Szövegdoboz 20"/>
            <p:cNvSpPr txBox="1"/>
            <p:nvPr/>
          </p:nvSpPr>
          <p:spPr>
            <a:xfrm>
              <a:off x="3851920" y="3924055"/>
              <a:ext cx="1526893" cy="369332"/>
            </a:xfrm>
            <a:prstGeom prst="rect">
              <a:avLst/>
            </a:prstGeom>
            <a:noFill/>
          </p:spPr>
          <p:txBody>
            <a:bodyPr wrap="none" rtlCol="0">
              <a:spAutoFit/>
            </a:bodyPr>
            <a:lstStyle/>
            <a:p>
              <a:r>
                <a:rPr lang="en-US" dirty="0" smtClean="0">
                  <a:solidFill>
                    <a:srgbClr val="001642"/>
                  </a:solidFill>
                </a:rPr>
                <a:t>W(</a:t>
              </a:r>
              <a:r>
                <a:rPr lang="en-US" dirty="0" err="1" smtClean="0">
                  <a:solidFill>
                    <a:srgbClr val="001642"/>
                  </a:solidFill>
                </a:rPr>
                <a:t>o,b,t,x,y,z</a:t>
              </a:r>
              <a:r>
                <a:rPr lang="en-US" dirty="0" smtClean="0">
                  <a:solidFill>
                    <a:srgbClr val="001642"/>
                  </a:solidFill>
                </a:rPr>
                <a:t>)</a:t>
              </a:r>
              <a:endParaRPr lang="en-US" dirty="0">
                <a:solidFill>
                  <a:srgbClr val="001642"/>
                </a:solidFill>
              </a:endParaRPr>
            </a:p>
          </p:txBody>
        </p:sp>
      </p:grpSp>
      <p:sp>
        <p:nvSpPr>
          <p:cNvPr id="24" name="Ív 23"/>
          <p:cNvSpPr/>
          <p:nvPr/>
        </p:nvSpPr>
        <p:spPr>
          <a:xfrm>
            <a:off x="3200400" y="2551471"/>
            <a:ext cx="2772697" cy="1356852"/>
          </a:xfrm>
          <a:prstGeom prst="arc">
            <a:avLst>
              <a:gd name="adj1" fmla="val 11083441"/>
              <a:gd name="adj2" fmla="val 21560704"/>
            </a:avLst>
          </a:prstGeom>
          <a:ln w="76200">
            <a:solidFill>
              <a:schemeClr val="accent4">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Egyéni 1. séma">
      <a:dk1>
        <a:sysClr val="windowText" lastClr="000000"/>
      </a:dk1>
      <a:lt1>
        <a:sysClr val="window" lastClr="FFFFFF"/>
      </a:lt1>
      <a:dk2>
        <a:srgbClr val="4E3B30"/>
      </a:dk2>
      <a:lt2>
        <a:srgbClr val="FBEEC9"/>
      </a:lt2>
      <a:accent1>
        <a:srgbClr val="00B0F0"/>
      </a:accent1>
      <a:accent2>
        <a:srgbClr val="00B0F0"/>
      </a:accent2>
      <a:accent3>
        <a:srgbClr val="0070C0"/>
      </a:accent3>
      <a:accent4>
        <a:srgbClr val="002060"/>
      </a:accent4>
      <a:accent5>
        <a:srgbClr val="0070C0"/>
      </a:accent5>
      <a:accent6>
        <a:srgbClr val="0070C0"/>
      </a:accent6>
      <a:hlink>
        <a:srgbClr val="0070C0"/>
      </a:hlink>
      <a:folHlink>
        <a:srgbClr val="0070C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12577</TotalTime>
  <Words>3174</Words>
  <Application>Microsoft Office PowerPoint</Application>
  <PresentationFormat>Diavetítés a képernyőre (4:3 oldalarány)</PresentationFormat>
  <Paragraphs>268</Paragraphs>
  <Slides>21</Slides>
  <Notes>21</Notes>
  <HiddenSlides>0</HiddenSlides>
  <MMClips>0</MMClips>
  <ScaleCrop>false</ScaleCrop>
  <HeadingPairs>
    <vt:vector size="4" baseType="variant">
      <vt:variant>
        <vt:lpstr>Téma</vt:lpstr>
      </vt:variant>
      <vt:variant>
        <vt:i4>1</vt:i4>
      </vt:variant>
      <vt:variant>
        <vt:lpstr>Diacímek</vt:lpstr>
      </vt:variant>
      <vt:variant>
        <vt:i4>21</vt:i4>
      </vt:variant>
    </vt:vector>
  </HeadingPairs>
  <TitlesOfParts>
    <vt:vector size="22" baseType="lpstr">
      <vt:lpstr>Trek</vt:lpstr>
      <vt:lpstr>The end of time                           </vt:lpstr>
      <vt:lpstr>2. dia</vt:lpstr>
      <vt:lpstr>3. dia</vt:lpstr>
      <vt:lpstr>4. dia</vt:lpstr>
      <vt:lpstr>5. dia</vt:lpstr>
      <vt:lpstr>6. dia</vt:lpstr>
      <vt:lpstr>7. dia</vt:lpstr>
      <vt:lpstr>8. dia</vt:lpstr>
      <vt:lpstr>9. dia</vt:lpstr>
      <vt:lpstr>10. dia</vt:lpstr>
      <vt:lpstr>11. dia</vt:lpstr>
      <vt:lpstr>What is SPACE?</vt:lpstr>
      <vt:lpstr>Motionless 1</vt:lpstr>
      <vt:lpstr>14. dia</vt:lpstr>
      <vt:lpstr>What is TIME?</vt:lpstr>
      <vt:lpstr>16. dia</vt:lpstr>
      <vt:lpstr>Feedback to definability theory: Defining new universes and new entities</vt:lpstr>
      <vt:lpstr>Feedback to definability theory: Defining new universes and new entities</vt:lpstr>
      <vt:lpstr>Richard Feynman (lecture given on receiving the 1965 Nobel Prize for physics: ) </vt:lpstr>
      <vt:lpstr>Other spacetimes</vt:lpstr>
      <vt:lpstr>THE END</vt:lpstr>
    </vt:vector>
  </TitlesOfParts>
  <Company>OTP Bank 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Németi Péter</dc:creator>
  <cp:lastModifiedBy>Istvan Nemeti</cp:lastModifiedBy>
  <cp:revision>1229</cp:revision>
  <dcterms:created xsi:type="dcterms:W3CDTF">2007-09-04T05:44:58Z</dcterms:created>
  <dcterms:modified xsi:type="dcterms:W3CDTF">2014-09-26T10:24:59Z</dcterms:modified>
</cp:coreProperties>
</file>